
<file path=[Content_Types].xml><?xml version="1.0" encoding="utf-8"?>
<Types xmlns="http://schemas.openxmlformats.org/package/2006/content-types">
  <Default Extension="gif" ContentType="image/gif"/>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533" r:id="rId5"/>
    <p:sldId id="2535" r:id="rId6"/>
    <p:sldId id="2536" r:id="rId7"/>
    <p:sldId id="2538" r:id="rId8"/>
    <p:sldId id="2551" r:id="rId9"/>
    <p:sldId id="2553" r:id="rId10"/>
    <p:sldId id="254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autoAdjust="0"/>
    <p:restoredTop sz="75000" autoAdjust="0"/>
  </p:normalViewPr>
  <p:slideViewPr>
    <p:cSldViewPr snapToGrid="0" snapToObjects="1" showGuides="1">
      <p:cViewPr varScale="1">
        <p:scale>
          <a:sx n="50" d="100"/>
          <a:sy n="50" d="100"/>
        </p:scale>
        <p:origin x="1100" y="32"/>
      </p:cViewPr>
      <p:guideLst>
        <p:guide orient="horz" pos="2112"/>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7/7/2021</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7/7/2021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Wildfires in California have become larger, more frequent and more destructive in the last decade as a result of increased fuel buildup in our forests, denser populations in the wildland urban interface and drought conditions. With this project, I wanted to explore whether machine learning could help with the early detection of wildfires.</a:t>
            </a:r>
          </a:p>
        </p:txBody>
      </p:sp>
      <p:sp>
        <p:nvSpPr>
          <p:cNvPr id="4" name="Slide Number Placeholder 3"/>
          <p:cNvSpPr>
            <a:spLocks noGrp="1"/>
          </p:cNvSpPr>
          <p:nvPr>
            <p:ph type="sldNum" sz="quarter" idx="5"/>
          </p:nvPr>
        </p:nvSpPr>
        <p:spPr/>
        <p:txBody>
          <a:bodyPr/>
          <a:lstStyle/>
          <a:p>
            <a:fld id="{3CFA0038-7055-434C-B6C4-B8C69565C600}" type="slidenum">
              <a:rPr lang="en-US" smtClean="0"/>
              <a:t>1</a:t>
            </a:fld>
            <a:endParaRPr lang="en-US" dirty="0"/>
          </a:p>
        </p:txBody>
      </p:sp>
    </p:spTree>
    <p:extLst>
      <p:ext uri="{BB962C8B-B14F-4D97-AF65-F5344CB8AC3E}">
        <p14:creationId xmlns:p14="http://schemas.microsoft.com/office/powerpoint/2010/main" val="1765970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California used to rely on human fire spotters and had 660 manned fire lookout towers across the state. But these have been replaced with technology and remote monitoring and now there are only 38 active fire watch towers in California.</a:t>
            </a:r>
          </a:p>
        </p:txBody>
      </p:sp>
      <p:sp>
        <p:nvSpPr>
          <p:cNvPr id="4" name="Slide Number Placeholder 3"/>
          <p:cNvSpPr>
            <a:spLocks noGrp="1"/>
          </p:cNvSpPr>
          <p:nvPr>
            <p:ph type="sldNum" sz="quarter" idx="5"/>
          </p:nvPr>
        </p:nvSpPr>
        <p:spPr/>
        <p:txBody>
          <a:bodyPr/>
          <a:lstStyle/>
          <a:p>
            <a:fld id="{3CFA0038-7055-434C-B6C4-B8C69565C600}" type="slidenum">
              <a:rPr lang="en-US" smtClean="0"/>
              <a:t>2</a:t>
            </a:fld>
            <a:endParaRPr lang="en-US" dirty="0"/>
          </a:p>
        </p:txBody>
      </p:sp>
    </p:spTree>
    <p:extLst>
      <p:ext uri="{BB962C8B-B14F-4D97-AF65-F5344CB8AC3E}">
        <p14:creationId xmlns:p14="http://schemas.microsoft.com/office/powerpoint/2010/main" val="3914122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technologies in use today is ALERT Wildfire. This network has over 800 pan-tilt-zoom cameras for fire watching. Wildfire professionals operate these cameras in patrol mode and the public can monitor the cameras and send notifications if they spot a potential wildfire. One of the Fire Chiefs in SoCal working closely with ALERT Wildfire says that this system can shave off 20 minutes to an hour of the time it takes for him to initially respond to a fire.</a:t>
            </a:r>
          </a:p>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a:t>
            </a:fld>
            <a:endParaRPr lang="en-US" dirty="0"/>
          </a:p>
        </p:txBody>
      </p:sp>
    </p:spTree>
    <p:extLst>
      <p:ext uri="{BB962C8B-B14F-4D97-AF65-F5344CB8AC3E}">
        <p14:creationId xmlns:p14="http://schemas.microsoft.com/office/powerpoint/2010/main" val="2076724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the system is good for verifying 911 wildfire calls &amp; monitoring fires, it still relies on people to report these initial sightings. Wildfire professionals use it to verify, locate and monitor reported fires. In order to spot new wildfires breaking out, they would need to stare constantly at these cameras 24x7. This is a task much better suited to a computer. So I set out to see if we could use machine learning to automate the early detection of wildfires and alert the humans.</a:t>
            </a:r>
          </a:p>
        </p:txBody>
      </p:sp>
      <p:sp>
        <p:nvSpPr>
          <p:cNvPr id="4" name="Slide Number Placeholder 3"/>
          <p:cNvSpPr>
            <a:spLocks noGrp="1"/>
          </p:cNvSpPr>
          <p:nvPr>
            <p:ph type="sldNum" sz="quarter" idx="5"/>
          </p:nvPr>
        </p:nvSpPr>
        <p:spPr/>
        <p:txBody>
          <a:bodyPr/>
          <a:lstStyle/>
          <a:p>
            <a:fld id="{3CFA0038-7055-434C-B6C4-B8C69565C600}" type="slidenum">
              <a:rPr lang="en-US" smtClean="0"/>
              <a:t>4</a:t>
            </a:fld>
            <a:endParaRPr lang="en-US" dirty="0"/>
          </a:p>
        </p:txBody>
      </p:sp>
    </p:spTree>
    <p:extLst>
      <p:ext uri="{BB962C8B-B14F-4D97-AF65-F5344CB8AC3E}">
        <p14:creationId xmlns:p14="http://schemas.microsoft.com/office/powerpoint/2010/main" val="2468816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I trained a convolutional neural network to identify images of early wildfire ignition events and then deployed it as part of a prototype that applies the neural network to new images coming in from one of the </a:t>
            </a:r>
            <a:r>
              <a:rPr lang="en-US" dirty="0" err="1"/>
              <a:t>AlertWildfire</a:t>
            </a:r>
            <a:r>
              <a:rPr lang="en-US" dirty="0"/>
              <a:t> cameras. </a:t>
            </a:r>
          </a:p>
          <a:p>
            <a:r>
              <a:rPr lang="en-US" dirty="0"/>
              <a:t>The way it works is we grab an image, like this one from the beginning of the Whittier fire sequence video.</a:t>
            </a:r>
          </a:p>
          <a:p>
            <a:r>
              <a:rPr lang="en-US" dirty="0"/>
              <a:t>We then split those images into 299x299 pixel </a:t>
            </a:r>
            <a:r>
              <a:rPr lang="en-US" dirty="0" err="1"/>
              <a:t>subimages</a:t>
            </a:r>
            <a:r>
              <a:rPr lang="en-US" dirty="0"/>
              <a:t> and pass them to our convolutional neural net one at a time to train it to identify these specific features.</a:t>
            </a:r>
          </a:p>
        </p:txBody>
      </p:sp>
      <p:sp>
        <p:nvSpPr>
          <p:cNvPr id="4" name="Slide Number Placeholder 3"/>
          <p:cNvSpPr>
            <a:spLocks noGrp="1"/>
          </p:cNvSpPr>
          <p:nvPr>
            <p:ph type="sldNum" sz="quarter" idx="5"/>
          </p:nvPr>
        </p:nvSpPr>
        <p:spPr/>
        <p:txBody>
          <a:bodyPr/>
          <a:lstStyle/>
          <a:p>
            <a:fld id="{3CFA0038-7055-434C-B6C4-B8C69565C600}" type="slidenum">
              <a:rPr lang="en-US" smtClean="0"/>
              <a:t>5</a:t>
            </a:fld>
            <a:endParaRPr lang="en-US" dirty="0"/>
          </a:p>
        </p:txBody>
      </p:sp>
    </p:spTree>
    <p:extLst>
      <p:ext uri="{BB962C8B-B14F-4D97-AF65-F5344CB8AC3E}">
        <p14:creationId xmlns:p14="http://schemas.microsoft.com/office/powerpoint/2010/main" val="3448280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runtime, the model evaluates new images that are passed to it and classifies them according to whether they contain the small plumes of smoke that characterize early wildfire ignition events…..as you can see here in a screenshot of the web demo. </a:t>
            </a:r>
          </a:p>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6</a:t>
            </a:fld>
            <a:endParaRPr lang="en-US" dirty="0"/>
          </a:p>
        </p:txBody>
      </p:sp>
    </p:spTree>
    <p:extLst>
      <p:ext uri="{BB962C8B-B14F-4D97-AF65-F5344CB8AC3E}">
        <p14:creationId xmlns:p14="http://schemas.microsoft.com/office/powerpoint/2010/main" val="409358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j-lt"/>
              </a:rPr>
              <a:t>The results clearly demonstrate that the technology could be used effectively for early detection of wildfires.</a:t>
            </a:r>
          </a:p>
          <a:p>
            <a:r>
              <a:rPr lang="en-US" dirty="0"/>
              <a:t>The deployed version of the model accurately identifies early wildfires 95% of the time, but I have created a new dataset of 35,000- images specifically to improve the false positive rate and plan to train a new version of the neural network with it soon.  </a:t>
            </a:r>
          </a:p>
        </p:txBody>
      </p:sp>
      <p:sp>
        <p:nvSpPr>
          <p:cNvPr id="4" name="Slide Number Placeholder 3"/>
          <p:cNvSpPr>
            <a:spLocks noGrp="1"/>
          </p:cNvSpPr>
          <p:nvPr>
            <p:ph type="sldNum" sz="quarter" idx="5"/>
          </p:nvPr>
        </p:nvSpPr>
        <p:spPr/>
        <p:txBody>
          <a:bodyPr/>
          <a:lstStyle/>
          <a:p>
            <a:fld id="{3CFA0038-7055-434C-B6C4-B8C69565C600}" type="slidenum">
              <a:rPr lang="en-US" smtClean="0"/>
              <a:t>7</a:t>
            </a:fld>
            <a:endParaRPr lang="en-US" dirty="0"/>
          </a:p>
        </p:txBody>
      </p:sp>
    </p:spTree>
    <p:extLst>
      <p:ext uri="{BB962C8B-B14F-4D97-AF65-F5344CB8AC3E}">
        <p14:creationId xmlns:p14="http://schemas.microsoft.com/office/powerpoint/2010/main" val="2101010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49BF2D20-DAE2-42DC-9AB8-77B7B38D7307}"/>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11353800 w 11353800"/>
              <a:gd name="connsiteY5" fmla="*/ 0 h 5791201"/>
              <a:gd name="connsiteX6" fmla="*/ 11353800 w 11353800"/>
              <a:gd name="connsiteY6" fmla="*/ 5791200 h 5791201"/>
              <a:gd name="connsiteX7" fmla="*/ 6662737 w 11353800"/>
              <a:gd name="connsiteY7" fmla="*/ 5791200 h 5791201"/>
              <a:gd name="connsiteX8" fmla="*/ 6662737 w 11353800"/>
              <a:gd name="connsiteY8" fmla="*/ 2531373 h 5791201"/>
              <a:gd name="connsiteX9" fmla="*/ 1 w 11353800"/>
              <a:gd name="connsiteY9" fmla="*/ 2531373 h 5791201"/>
              <a:gd name="connsiteX10" fmla="*/ 1 w 11353800"/>
              <a:gd name="connsiteY10" fmla="*/ 5791200 h 5791201"/>
              <a:gd name="connsiteX11" fmla="*/ 0 w 11353800"/>
              <a:gd name="connsiteY11"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53800" h="5791201">
                <a:moveTo>
                  <a:pt x="1" y="5791200"/>
                </a:moveTo>
                <a:lnTo>
                  <a:pt x="6662737" y="5791200"/>
                </a:lnTo>
                <a:lnTo>
                  <a:pt x="6662737" y="5791201"/>
                </a:lnTo>
                <a:lnTo>
                  <a:pt x="1" y="5791201"/>
                </a:lnTo>
                <a:close/>
                <a:moveTo>
                  <a:pt x="0" y="0"/>
                </a:moveTo>
                <a:lnTo>
                  <a:pt x="11353800" y="0"/>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anchor="t">
            <a:noAutofit/>
          </a:bodyPr>
          <a:lstStyle>
            <a:lvl1pPr marL="0" indent="0" algn="ctr">
              <a:buNone/>
              <a:defRPr/>
            </a:lvl1p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anchor="b">
            <a:noAutofit/>
          </a:bodyPr>
          <a:lstStyle>
            <a:lvl1pPr>
              <a:defRPr sz="6000"/>
            </a:lvl1pPr>
          </a:lstStyle>
          <a:p>
            <a:r>
              <a:rPr lang="en-US" dirty="0"/>
              <a:t>CLICK TO EDIT MASTER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5486400"/>
            <a:ext cx="6548438" cy="304801"/>
          </a:xfrm>
        </p:spPr>
        <p:txBody>
          <a:bodyPr>
            <a:normAutofit/>
          </a:bodyPr>
          <a:lstStyle>
            <a:lvl1pPr marL="0" indent="0">
              <a:buNone/>
              <a:defRPr sz="1600" spc="300"/>
            </a:lvl1pPr>
          </a:lstStyle>
          <a:p>
            <a:pPr lvl="0"/>
            <a:r>
              <a:rPr lang="en-US" dirty="0"/>
              <a:t>WEBSITE GOES HERE</a:t>
            </a:r>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anchor="b">
            <a:noAutofit/>
          </a:bodyPr>
          <a:lstStyle>
            <a:lvl1pPr>
              <a:defRPr sz="6000"/>
            </a:lvl1pPr>
          </a:lstStyle>
          <a:p>
            <a:r>
              <a:rPr lang="en-US" dirty="0"/>
              <a:t>CLICK TO EDIT MASTER TITLE</a:t>
            </a:r>
          </a:p>
        </p:txBody>
      </p:sp>
      <p:sp>
        <p:nvSpPr>
          <p:cNvPr id="5" name="Subtitle 2">
            <a:extLst>
              <a:ext uri="{FF2B5EF4-FFF2-40B4-BE49-F238E27FC236}">
                <a16:creationId xmlns:a16="http://schemas.microsoft.com/office/drawing/2014/main" id="{CB11A616-4D84-4BF3-86C7-9F1BBDAD3A83}"/>
              </a:ext>
            </a:extLst>
          </p:cNvPr>
          <p:cNvSpPr>
            <a:spLocks noGrp="1"/>
          </p:cNvSpPr>
          <p:nvPr>
            <p:ph type="subTitle" idx="1"/>
          </p:nvPr>
        </p:nvSpPr>
        <p:spPr>
          <a:xfrm>
            <a:off x="838200" y="5486400"/>
            <a:ext cx="6548438" cy="69758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42725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034744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8200" y="21057"/>
            <a:ext cx="10515600" cy="986943"/>
          </a:xfrm>
        </p:spPr>
        <p:txBody>
          <a:bodyPr/>
          <a:lstStyle/>
          <a:p>
            <a:r>
              <a:rPr lang="en-US" noProof="0"/>
              <a:t>Click to edit Master title style</a:t>
            </a:r>
          </a:p>
        </p:txBody>
      </p:sp>
    </p:spTree>
    <p:extLst>
      <p:ext uri="{BB962C8B-B14F-4D97-AF65-F5344CB8AC3E}">
        <p14:creationId xmlns:p14="http://schemas.microsoft.com/office/powerpoint/2010/main" val="865092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8200" y="21057"/>
            <a:ext cx="10515600" cy="98694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6B5E0DD3-854B-420F-ADA1-DED8ADDCC3A8}"/>
              </a:ext>
            </a:extLst>
          </p:cNvPr>
          <p:cNvSpPr>
            <a:spLocks noGrp="1"/>
          </p:cNvSpPr>
          <p:nvPr>
            <p:ph type="body" sz="quarter" idx="11"/>
          </p:nvPr>
        </p:nvSpPr>
        <p:spPr>
          <a:xfrm>
            <a:off x="1554163" y="2062956"/>
            <a:ext cx="9083675" cy="27320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1181346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838200" y="0"/>
            <a:ext cx="10896600" cy="893218"/>
          </a:xfrm>
        </p:spPr>
        <p:txBody>
          <a:bodyPr anchor="b"/>
          <a:lstStyle>
            <a:lvl1pPr algn="ctr">
              <a:defRPr/>
            </a:lvl1pPr>
          </a:lstStyle>
          <a:p>
            <a:r>
              <a:rPr lang="en-US" dirty="0"/>
              <a:t>CLICK TO EDIT MASTER TITLE STYLE</a:t>
            </a:r>
          </a:p>
        </p:txBody>
      </p:sp>
      <p:sp>
        <p:nvSpPr>
          <p:cNvPr id="7" name="Content Placeholder 5">
            <a:extLst>
              <a:ext uri="{FF2B5EF4-FFF2-40B4-BE49-F238E27FC236}">
                <a16:creationId xmlns:a16="http://schemas.microsoft.com/office/drawing/2014/main" id="{D75C1F3A-BBBB-2946-BF9D-CD1C4898C830}"/>
              </a:ext>
            </a:extLst>
          </p:cNvPr>
          <p:cNvSpPr>
            <a:spLocks noGrp="1"/>
          </p:cNvSpPr>
          <p:nvPr>
            <p:ph sz="quarter" idx="10"/>
          </p:nvPr>
        </p:nvSpPr>
        <p:spPr>
          <a:xfrm>
            <a:off x="838200" y="1690688"/>
            <a:ext cx="10896600" cy="486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838200" y="914483"/>
            <a:ext cx="10896600" cy="602887"/>
          </a:xfrm>
        </p:spPr>
        <p:txBody>
          <a:bodyPr anchor="ctr">
            <a:normAutofit/>
          </a:bodyPr>
          <a:lstStyle>
            <a:lvl1pPr marL="0" indent="0" algn="ctr">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Tree>
    <p:extLst>
      <p:ext uri="{BB962C8B-B14F-4D97-AF65-F5344CB8AC3E}">
        <p14:creationId xmlns:p14="http://schemas.microsoft.com/office/powerpoint/2010/main" val="850829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anchor="b"/>
          <a:lstStyle/>
          <a:p>
            <a:r>
              <a:rPr lang="en-US" noProof="0"/>
              <a:t>Click to edit Master title style</a:t>
            </a:r>
          </a:p>
        </p:txBody>
      </p:sp>
      <p:sp>
        <p:nvSpPr>
          <p:cNvPr id="4" name="Content Placeholder 2">
            <a:extLst>
              <a:ext uri="{FF2B5EF4-FFF2-40B4-BE49-F238E27FC236}">
                <a16:creationId xmlns:a16="http://schemas.microsoft.com/office/drawing/2014/main" id="{51B3D6EB-0B4B-4C00-A78E-E618E038C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3386122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anchor="b"/>
          <a:lstStyle/>
          <a:p>
            <a:r>
              <a:rPr lang="en-US" noProof="0"/>
              <a:t>Click to edit Master title style</a:t>
            </a:r>
          </a:p>
        </p:txBody>
      </p:sp>
      <p:sp>
        <p:nvSpPr>
          <p:cNvPr id="5" name="Text Placeholder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 name="Picture Placeholder 2">
            <a:extLst>
              <a:ext uri="{FF2B5EF4-FFF2-40B4-BE49-F238E27FC236}">
                <a16:creationId xmlns:a16="http://schemas.microsoft.com/office/drawing/2014/main" id="{B04B7B3E-1EE1-4212-9F4F-0C7DC6C1584F}"/>
              </a:ext>
            </a:extLst>
          </p:cNvPr>
          <p:cNvSpPr>
            <a:spLocks noGrp="1"/>
          </p:cNvSpPr>
          <p:nvPr>
            <p:ph type="pic" idx="11"/>
          </p:nvPr>
        </p:nvSpPr>
        <p:spPr>
          <a:xfrm>
            <a:off x="5180012"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259013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Tree>
    <p:extLst>
      <p:ext uri="{BB962C8B-B14F-4D97-AF65-F5344CB8AC3E}">
        <p14:creationId xmlns:p14="http://schemas.microsoft.com/office/powerpoint/2010/main" val="9118259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EE4273-5B11-44D2-BB30-AB361AEA564E}"/>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8012252 w 11353800"/>
              <a:gd name="connsiteY5" fmla="*/ 0 h 5791201"/>
              <a:gd name="connsiteX6" fmla="*/ 8012252 w 11353800"/>
              <a:gd name="connsiteY6" fmla="*/ 1892595 h 5791201"/>
              <a:gd name="connsiteX7" fmla="*/ 11353800 w 11353800"/>
              <a:gd name="connsiteY7" fmla="*/ 1892595 h 5791201"/>
              <a:gd name="connsiteX8" fmla="*/ 11353800 w 11353800"/>
              <a:gd name="connsiteY8" fmla="*/ 5791200 h 5791201"/>
              <a:gd name="connsiteX9" fmla="*/ 6662737 w 11353800"/>
              <a:gd name="connsiteY9" fmla="*/ 5791200 h 5791201"/>
              <a:gd name="connsiteX10" fmla="*/ 6662737 w 11353800"/>
              <a:gd name="connsiteY10" fmla="*/ 2531373 h 5791201"/>
              <a:gd name="connsiteX11" fmla="*/ 1 w 11353800"/>
              <a:gd name="connsiteY11" fmla="*/ 2531373 h 5791201"/>
              <a:gd name="connsiteX12" fmla="*/ 1 w 11353800"/>
              <a:gd name="connsiteY12" fmla="*/ 5791200 h 5791201"/>
              <a:gd name="connsiteX13" fmla="*/ 0 w 11353800"/>
              <a:gd name="connsiteY13"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53800" h="5791201">
                <a:moveTo>
                  <a:pt x="1" y="5791200"/>
                </a:moveTo>
                <a:lnTo>
                  <a:pt x="6662737" y="5791200"/>
                </a:lnTo>
                <a:lnTo>
                  <a:pt x="6662737" y="5791201"/>
                </a:lnTo>
                <a:lnTo>
                  <a:pt x="1" y="5791201"/>
                </a:lnTo>
                <a:close/>
                <a:moveTo>
                  <a:pt x="0" y="0"/>
                </a:moveTo>
                <a:lnTo>
                  <a:pt x="8012252" y="0"/>
                </a:lnTo>
                <a:lnTo>
                  <a:pt x="8012252" y="1892595"/>
                </a:lnTo>
                <a:lnTo>
                  <a:pt x="11353800" y="1892595"/>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anchor="t">
            <a:noAutofit/>
          </a:bodyPr>
          <a:lstStyle>
            <a:lvl1pPr marL="0" indent="0" algn="ctr">
              <a:buNone/>
              <a:defRPr/>
            </a:lvl1p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1" y="3072985"/>
            <a:ext cx="6548438" cy="2413416"/>
          </a:xfrm>
        </p:spPr>
        <p:txBody>
          <a:bodyPr anchor="b">
            <a:noAutofit/>
          </a:bodyPr>
          <a:lstStyle>
            <a:lvl1pPr>
              <a:defRPr sz="6000"/>
            </a:lvl1pPr>
          </a:lstStyle>
          <a:p>
            <a:r>
              <a:rPr lang="en-US" dirty="0"/>
              <a:t>CLICK TO EDIT MASTER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199" y="5486401"/>
            <a:ext cx="6548439" cy="304800"/>
          </a:xfrm>
        </p:spPr>
        <p:txBody>
          <a:bodyPr>
            <a:normAutofit/>
          </a:bodyPr>
          <a:lstStyle>
            <a:lvl1pPr marL="0" indent="0">
              <a:buNone/>
              <a:defRPr sz="1600" spc="300"/>
            </a:lvl1pPr>
          </a:lstStyle>
          <a:p>
            <a:pPr lvl="0"/>
            <a:r>
              <a:rPr lang="en-US" dirty="0"/>
              <a:t>WEBSITE GOES HERE</a:t>
            </a:r>
          </a:p>
        </p:txBody>
      </p:sp>
    </p:spTree>
    <p:extLst>
      <p:ext uri="{BB962C8B-B14F-4D97-AF65-F5344CB8AC3E}">
        <p14:creationId xmlns:p14="http://schemas.microsoft.com/office/powerpoint/2010/main" val="1506622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lide Divider with Imag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EA8FB924-7820-A342-A545-0DFCE2908E1F}"/>
              </a:ext>
            </a:extLst>
          </p:cNvPr>
          <p:cNvSpPr>
            <a:spLocks noGrp="1"/>
          </p:cNvSpPr>
          <p:nvPr>
            <p:ph type="pic" sz="quarter" idx="13"/>
          </p:nvPr>
        </p:nvSpPr>
        <p:spPr>
          <a:xfrm>
            <a:off x="0" y="0"/>
            <a:ext cx="121793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451231 h 6858000"/>
              <a:gd name="connsiteX5" fmla="*/ 6277708 w 12192000"/>
              <a:gd name="connsiteY5" fmla="*/ 5451231 h 6858000"/>
              <a:gd name="connsiteX6" fmla="*/ 6277708 w 12192000"/>
              <a:gd name="connsiteY6" fmla="*/ 1481138 h 6858000"/>
              <a:gd name="connsiteX7" fmla="*/ 0 w 12192000"/>
              <a:gd name="connsiteY7" fmla="*/ 14811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5451231"/>
                </a:lnTo>
                <a:lnTo>
                  <a:pt x="6277708" y="5451231"/>
                </a:lnTo>
                <a:lnTo>
                  <a:pt x="6277708" y="1481138"/>
                </a:lnTo>
                <a:lnTo>
                  <a:pt x="0" y="1481138"/>
                </a:lnTo>
                <a:close/>
              </a:path>
            </a:pathLst>
          </a:custGeom>
          <a:solidFill>
            <a:schemeClr val="bg1">
              <a:lumMod val="95000"/>
            </a:schemeClr>
          </a:solidFill>
        </p:spPr>
        <p:txBody>
          <a:bodyPr wrap="square">
            <a:noAutofit/>
          </a:bodyPr>
          <a:lstStyle>
            <a:lvl1pPr marL="0" indent="0" algn="ctr">
              <a:buNone/>
              <a:defRPr sz="1400"/>
            </a:lvl1pPr>
          </a:lstStyle>
          <a:p>
            <a:r>
              <a:rPr lang="en-US"/>
              <a:t>Click icon to add picture</a:t>
            </a:r>
            <a:endParaRPr lang="en-US" dirty="0"/>
          </a:p>
        </p:txBody>
      </p:sp>
      <p:sp>
        <p:nvSpPr>
          <p:cNvPr id="2" name="Title 1">
            <a:extLst>
              <a:ext uri="{FF2B5EF4-FFF2-40B4-BE49-F238E27FC236}">
                <a16:creationId xmlns:a16="http://schemas.microsoft.com/office/drawing/2014/main" id="{1ED6BA20-74C4-B146-8DF6-85C573E19DB1}"/>
              </a:ext>
            </a:extLst>
          </p:cNvPr>
          <p:cNvSpPr>
            <a:spLocks noGrp="1"/>
          </p:cNvSpPr>
          <p:nvPr>
            <p:ph type="title" hasCustomPrompt="1"/>
          </p:nvPr>
        </p:nvSpPr>
        <p:spPr>
          <a:xfrm>
            <a:off x="272073" y="1857374"/>
            <a:ext cx="5445858" cy="2335823"/>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272073" y="4174453"/>
            <a:ext cx="5445858" cy="666138"/>
          </a:xfrm>
        </p:spPr>
        <p:txBody>
          <a:bodyPr>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13273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ivider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0C00A69-6129-E54C-B138-69D96462CE8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6682850 w 12192000"/>
              <a:gd name="connsiteY3" fmla="*/ 6858000 h 6858000"/>
              <a:gd name="connsiteX4" fmla="*/ 6682850 w 12192000"/>
              <a:gd name="connsiteY4" fmla="*/ 3259237 h 6858000"/>
              <a:gd name="connsiteX5" fmla="*/ 838200 w 12192000"/>
              <a:gd name="connsiteY5" fmla="*/ 3259237 h 6858000"/>
              <a:gd name="connsiteX6" fmla="*/ 8382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6682850" y="6858000"/>
                </a:lnTo>
                <a:lnTo>
                  <a:pt x="6682850" y="3259237"/>
                </a:lnTo>
                <a:lnTo>
                  <a:pt x="838200" y="3259237"/>
                </a:lnTo>
                <a:lnTo>
                  <a:pt x="838200" y="6858000"/>
                </a:lnTo>
                <a:lnTo>
                  <a:pt x="0" y="6858000"/>
                </a:lnTo>
                <a:close/>
              </a:path>
            </a:pathLst>
          </a:custGeom>
          <a:solidFill>
            <a:schemeClr val="bg1">
              <a:lumMod val="95000"/>
            </a:schemeClr>
          </a:solidFill>
        </p:spPr>
        <p:txBody>
          <a:bodyPr wrap="square" anchor="t">
            <a:noAutofit/>
          </a:bodyPr>
          <a:lstStyle>
            <a:lvl1pPr marL="0" indent="0" algn="ctr">
              <a:buNone/>
              <a:defRPr sz="1400"/>
            </a:lvl1pPr>
          </a:lstStyle>
          <a:p>
            <a:r>
              <a:rPr lang="en-US" dirty="0"/>
              <a:t>Click icon to add picture</a:t>
            </a:r>
          </a:p>
        </p:txBody>
      </p:sp>
      <p:sp>
        <p:nvSpPr>
          <p:cNvPr id="12" name="Title 1">
            <a:extLst>
              <a:ext uri="{FF2B5EF4-FFF2-40B4-BE49-F238E27FC236}">
                <a16:creationId xmlns:a16="http://schemas.microsoft.com/office/drawing/2014/main" id="{D985175C-7C48-9449-9A0A-088E9BCAE9BE}"/>
              </a:ext>
            </a:extLst>
          </p:cNvPr>
          <p:cNvSpPr>
            <a:spLocks noGrp="1"/>
          </p:cNvSpPr>
          <p:nvPr>
            <p:ph type="title" hasCustomPrompt="1"/>
          </p:nvPr>
        </p:nvSpPr>
        <p:spPr>
          <a:xfrm>
            <a:off x="1148373" y="3259237"/>
            <a:ext cx="5445858" cy="2852737"/>
          </a:xfrm>
        </p:spPr>
        <p:txBody>
          <a:bodyPr anchor="b">
            <a:normAutofit/>
          </a:bodyPr>
          <a:lstStyle>
            <a:lvl1pPr>
              <a:defRPr sz="4800"/>
            </a:lvl1pPr>
          </a:lstStyle>
          <a:p>
            <a:r>
              <a:rPr lang="en-US" dirty="0"/>
              <a:t>CLICK TO EDIT MASTER TITLE STYLE</a:t>
            </a:r>
          </a:p>
        </p:txBody>
      </p:sp>
      <p:sp>
        <p:nvSpPr>
          <p:cNvPr id="13" name="Text Placeholder 2">
            <a:extLst>
              <a:ext uri="{FF2B5EF4-FFF2-40B4-BE49-F238E27FC236}">
                <a16:creationId xmlns:a16="http://schemas.microsoft.com/office/drawing/2014/main" id="{44F669B5-8A24-5846-82A0-51E5506817FB}"/>
              </a:ext>
            </a:extLst>
          </p:cNvPr>
          <p:cNvSpPr>
            <a:spLocks noGrp="1"/>
          </p:cNvSpPr>
          <p:nvPr>
            <p:ph type="body" idx="1" hasCustomPrompt="1"/>
          </p:nvPr>
        </p:nvSpPr>
        <p:spPr>
          <a:xfrm>
            <a:off x="1148373" y="6138962"/>
            <a:ext cx="5445858" cy="580815"/>
          </a:xfrm>
        </p:spPr>
        <p:txBody>
          <a:bodyPr>
            <a:normAutofit/>
          </a:bodyPr>
          <a:lstStyle>
            <a:lvl1pPr marL="0" indent="0">
              <a:buNone/>
              <a:defRPr sz="1800" b="0" i="0" spc="300">
                <a:solidFill>
                  <a:schemeClr val="tx2"/>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and Content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38200" y="0"/>
            <a:ext cx="52578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Tree>
    <p:extLst>
      <p:ext uri="{BB962C8B-B14F-4D97-AF65-F5344CB8AC3E}">
        <p14:creationId xmlns:p14="http://schemas.microsoft.com/office/powerpoint/2010/main" val="14374615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9295395-4EC9-4A2A-A4BF-5B0E3F1E9072}"/>
              </a:ext>
            </a:extLst>
          </p:cNvPr>
          <p:cNvSpPr>
            <a:spLocks noGrp="1"/>
          </p:cNvSpPr>
          <p:nvPr>
            <p:ph type="pic" sz="quarter" idx="12"/>
          </p:nvPr>
        </p:nvSpPr>
        <p:spPr>
          <a:xfrm>
            <a:off x="838200" y="0"/>
            <a:ext cx="11353800" cy="6858000"/>
          </a:xfrm>
          <a:custGeom>
            <a:avLst/>
            <a:gdLst>
              <a:gd name="connsiteX0" fmla="*/ 0 w 11353800"/>
              <a:gd name="connsiteY0" fmla="*/ 0 h 6858000"/>
              <a:gd name="connsiteX1" fmla="*/ 11353800 w 11353800"/>
              <a:gd name="connsiteY1" fmla="*/ 0 h 6858000"/>
              <a:gd name="connsiteX2" fmla="*/ 11353800 w 11353800"/>
              <a:gd name="connsiteY2" fmla="*/ 4947138 h 6858000"/>
              <a:gd name="connsiteX3" fmla="*/ 7133492 w 11353800"/>
              <a:gd name="connsiteY3" fmla="*/ 4947138 h 6858000"/>
              <a:gd name="connsiteX4" fmla="*/ 7133492 w 11353800"/>
              <a:gd name="connsiteY4" fmla="*/ 6858000 h 6858000"/>
              <a:gd name="connsiteX5" fmla="*/ 0 w 113538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0" h="6858000">
                <a:moveTo>
                  <a:pt x="0" y="0"/>
                </a:moveTo>
                <a:lnTo>
                  <a:pt x="11353800" y="0"/>
                </a:lnTo>
                <a:lnTo>
                  <a:pt x="11353800" y="4947138"/>
                </a:lnTo>
                <a:lnTo>
                  <a:pt x="7133492" y="4947138"/>
                </a:lnTo>
                <a:lnTo>
                  <a:pt x="7133492" y="6858000"/>
                </a:lnTo>
                <a:lnTo>
                  <a:pt x="0" y="68580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4C6DA884-7C48-8D49-9DFE-4CE990C95A09}"/>
              </a:ext>
            </a:extLst>
          </p:cNvPr>
          <p:cNvSpPr>
            <a:spLocks noGrp="1"/>
          </p:cNvSpPr>
          <p:nvPr>
            <p:ph type="body" sz="quarter" idx="11" hasCustomPrompt="1"/>
          </p:nvPr>
        </p:nvSpPr>
        <p:spPr>
          <a:xfrm>
            <a:off x="8281989" y="5829950"/>
            <a:ext cx="3558320" cy="628650"/>
          </a:xfrm>
        </p:spPr>
        <p:txBody>
          <a:bodyPr>
            <a:normAutofit/>
          </a:bodyPr>
          <a:lstStyle>
            <a:lvl1pPr marL="0" indent="0" algn="ctr">
              <a:buNone/>
              <a:defRPr sz="1200"/>
            </a:lvl1pPr>
            <a:lvl2pPr marL="457200" indent="0">
              <a:buNone/>
              <a:defRPr sz="900"/>
            </a:lvl2pPr>
            <a:lvl3pPr marL="914400" indent="0">
              <a:buNone/>
              <a:defRPr sz="800"/>
            </a:lvl3pPr>
            <a:lvl4pPr marL="1371600" indent="0">
              <a:buNone/>
              <a:defRPr sz="700"/>
            </a:lvl4pPr>
            <a:lvl5pPr marL="1828800" indent="0">
              <a:buNone/>
              <a:defRPr sz="700"/>
            </a:lvl5pPr>
          </a:lstStyle>
          <a:p>
            <a:pPr lvl="0"/>
            <a:r>
              <a:rPr lang="en-US" dirty="0"/>
              <a:t>Caption Goes Here</a:t>
            </a:r>
          </a:p>
        </p:txBody>
      </p:sp>
      <p:sp>
        <p:nvSpPr>
          <p:cNvPr id="6" name="Title 1">
            <a:extLst>
              <a:ext uri="{FF2B5EF4-FFF2-40B4-BE49-F238E27FC236}">
                <a16:creationId xmlns:a16="http://schemas.microsoft.com/office/drawing/2014/main" id="{EEFCCE50-D1A9-1249-AF64-BA06424C8034}"/>
              </a:ext>
            </a:extLst>
          </p:cNvPr>
          <p:cNvSpPr>
            <a:spLocks noGrp="1"/>
          </p:cNvSpPr>
          <p:nvPr>
            <p:ph type="title" hasCustomPrompt="1"/>
          </p:nvPr>
        </p:nvSpPr>
        <p:spPr>
          <a:xfrm>
            <a:off x="8296179" y="5250600"/>
            <a:ext cx="3545503" cy="564335"/>
          </a:xfrm>
        </p:spPr>
        <p:txBody>
          <a:bodyPr>
            <a:normAutofit/>
          </a:bodyPr>
          <a:lstStyle>
            <a:lvl1pPr algn="ctr">
              <a:defRPr sz="2800"/>
            </a:lvl1pPr>
          </a:lstStyle>
          <a:p>
            <a:r>
              <a:rPr lang="en-US" dirty="0"/>
              <a:t>TITLE GOES HERE</a:t>
            </a:r>
          </a:p>
        </p:txBody>
      </p:sp>
    </p:spTree>
    <p:extLst>
      <p:ext uri="{BB962C8B-B14F-4D97-AF65-F5344CB8AC3E}">
        <p14:creationId xmlns:p14="http://schemas.microsoft.com/office/powerpoint/2010/main" val="1565262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8" name="Picture Placeholder 2"/>
          <p:cNvSpPr>
            <a:spLocks noGrp="1"/>
          </p:cNvSpPr>
          <p:nvPr>
            <p:ph type="pic" sz="quarter" idx="14"/>
          </p:nvPr>
        </p:nvSpPr>
        <p:spPr>
          <a:xfrm>
            <a:off x="838200" y="2627"/>
            <a:ext cx="11353799" cy="4631365"/>
          </a:xfrm>
          <a:solidFill>
            <a:schemeClr val="bg1">
              <a:lumMod val="95000"/>
            </a:schemeClr>
          </a:solidFill>
        </p:spPr>
        <p:txBody>
          <a:bodyPr>
            <a:normAutofit/>
          </a:bodyPr>
          <a:lstStyle>
            <a:lvl1pPr marL="0" indent="0" algn="ctr">
              <a:buNone/>
              <a:defRPr sz="1400"/>
            </a:lvl1pPr>
          </a:lstStyle>
          <a:p>
            <a:r>
              <a:rPr lang="en-US"/>
              <a:t>Click icon to add picture</a:t>
            </a:r>
            <a:endParaRPr lang="en-US" dirty="0"/>
          </a:p>
        </p:txBody>
      </p:sp>
      <p:sp>
        <p:nvSpPr>
          <p:cNvPr id="15" name="Rectangle 14">
            <a:extLst>
              <a:ext uri="{FF2B5EF4-FFF2-40B4-BE49-F238E27FC236}">
                <a16:creationId xmlns:a16="http://schemas.microsoft.com/office/drawing/2014/main" id="{725A2246-7A52-3649-8FE5-C14CAE4F551F}"/>
              </a:ext>
            </a:extLst>
          </p:cNvPr>
          <p:cNvSpPr/>
          <p:nvPr userDrawn="1"/>
        </p:nvSpPr>
        <p:spPr>
          <a:xfrm>
            <a:off x="877112"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26EA67C-D6CD-904B-9211-B56EF682649F}"/>
              </a:ext>
            </a:extLst>
          </p:cNvPr>
          <p:cNvSpPr/>
          <p:nvPr userDrawn="1"/>
        </p:nvSpPr>
        <p:spPr>
          <a:xfrm>
            <a:off x="6612193"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2">
            <a:extLst>
              <a:ext uri="{FF2B5EF4-FFF2-40B4-BE49-F238E27FC236}">
                <a16:creationId xmlns:a16="http://schemas.microsoft.com/office/drawing/2014/main" id="{E94B1A93-5100-5048-8230-09B3D176D183}"/>
              </a:ext>
            </a:extLst>
          </p:cNvPr>
          <p:cNvSpPr>
            <a:spLocks noGrp="1"/>
          </p:cNvSpPr>
          <p:nvPr>
            <p:ph type="body" idx="1"/>
          </p:nvPr>
        </p:nvSpPr>
        <p:spPr>
          <a:xfrm>
            <a:off x="1562100" y="2679700"/>
            <a:ext cx="4242611" cy="645001"/>
          </a:xfrm>
        </p:spPr>
        <p:txBody>
          <a:bodyPr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3">
            <a:extLst>
              <a:ext uri="{FF2B5EF4-FFF2-40B4-BE49-F238E27FC236}">
                <a16:creationId xmlns:a16="http://schemas.microsoft.com/office/drawing/2014/main" id="{8A037B8A-C781-9F40-A9F6-BCCD198DD34B}"/>
              </a:ext>
            </a:extLst>
          </p:cNvPr>
          <p:cNvSpPr>
            <a:spLocks noGrp="1"/>
          </p:cNvSpPr>
          <p:nvPr>
            <p:ph sz="half" idx="2"/>
          </p:nvPr>
        </p:nvSpPr>
        <p:spPr>
          <a:xfrm>
            <a:off x="1562100" y="3324700"/>
            <a:ext cx="4242611" cy="330469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66926CBF-E2B0-C44C-AD98-B15D17ADD5AF}"/>
              </a:ext>
            </a:extLst>
          </p:cNvPr>
          <p:cNvSpPr>
            <a:spLocks noGrp="1"/>
          </p:cNvSpPr>
          <p:nvPr>
            <p:ph type="body" sz="quarter" idx="3"/>
          </p:nvPr>
        </p:nvSpPr>
        <p:spPr>
          <a:xfrm>
            <a:off x="7467601" y="2679700"/>
            <a:ext cx="4072192" cy="645001"/>
          </a:xfrm>
        </p:spPr>
        <p:txBody>
          <a:bodyPr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318A1595-1A86-304F-A361-B3E4B06837FA}"/>
              </a:ext>
            </a:extLst>
          </p:cNvPr>
          <p:cNvSpPr>
            <a:spLocks noGrp="1"/>
          </p:cNvSpPr>
          <p:nvPr>
            <p:ph sz="quarter" idx="4"/>
          </p:nvPr>
        </p:nvSpPr>
        <p:spPr>
          <a:xfrm>
            <a:off x="7467601" y="3324700"/>
            <a:ext cx="4072192" cy="330469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18DEFE0B-9B5C-734D-8394-A770FAA615B3}"/>
              </a:ext>
            </a:extLst>
          </p:cNvPr>
          <p:cNvSpPr/>
          <p:nvPr userDrawn="1"/>
        </p:nvSpPr>
        <p:spPr>
          <a:xfrm>
            <a:off x="838200"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02390A6-F565-8844-A9B9-4C6ACB7857F5}"/>
              </a:ext>
            </a:extLst>
          </p:cNvPr>
          <p:cNvSpPr/>
          <p:nvPr userDrawn="1"/>
        </p:nvSpPr>
        <p:spPr>
          <a:xfrm>
            <a:off x="6742889"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6674C34-BF58-4A21-BEE1-52BA2A5DBB7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1760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ADF8-C269-5D42-A626-BE35303B98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E7CE01-A53E-894C-9672-25D8CB7D5F89}"/>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C128E13-F6CA-9A4F-A3DD-2CEB2ED95E28}"/>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61417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F98B-2743-4B47-AE32-9926CC2BF549}"/>
              </a:ext>
            </a:extLst>
          </p:cNvPr>
          <p:cNvSpPr>
            <a:spLocks noGrp="1"/>
          </p:cNvSpPr>
          <p:nvPr>
            <p:ph type="title"/>
          </p:nvPr>
        </p:nvSpPr>
        <p:spPr>
          <a:xfrm>
            <a:off x="839788" y="365125"/>
            <a:ext cx="10515600" cy="1325563"/>
          </a:xfrm>
        </p:spPr>
        <p:txBody>
          <a:bodyPr/>
          <a:lstStyle>
            <a:lvl1pPr>
              <a:defRPr>
                <a:solidFill>
                  <a:schemeClr val="tx2"/>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9F824E8-8F6B-3D44-A59E-3179A03A787F}"/>
              </a:ext>
            </a:extLst>
          </p:cNvPr>
          <p:cNvSpPr>
            <a:spLocks noGrp="1"/>
          </p:cNvSpPr>
          <p:nvPr>
            <p:ph type="body" idx="1"/>
          </p:nvPr>
        </p:nvSpPr>
        <p:spPr>
          <a:xfrm>
            <a:off x="839788" y="1681163"/>
            <a:ext cx="5157787"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908B9-8BB9-5247-A9CC-EADBF62AB670}"/>
              </a:ext>
            </a:extLst>
          </p:cNvPr>
          <p:cNvSpPr>
            <a:spLocks noGrp="1"/>
          </p:cNvSpPr>
          <p:nvPr>
            <p:ph sz="half" idx="2"/>
          </p:nvPr>
        </p:nvSpPr>
        <p:spPr>
          <a:xfrm>
            <a:off x="839788" y="2505075"/>
            <a:ext cx="5157787"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17E1808-3255-6342-8F11-708C178C6864}"/>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572680-8F07-DD43-A1EC-F836900FFE13}"/>
              </a:ext>
            </a:extLst>
          </p:cNvPr>
          <p:cNvSpPr>
            <a:spLocks noGrp="1"/>
          </p:cNvSpPr>
          <p:nvPr>
            <p:ph sz="quarter" idx="4"/>
          </p:nvPr>
        </p:nvSpPr>
        <p:spPr>
          <a:xfrm>
            <a:off x="6172200" y="2505075"/>
            <a:ext cx="5183188"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02532F2-B96C-DE47-9F25-34728C00D913}"/>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257765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F98B-2743-4B47-AE32-9926CC2BF549}"/>
              </a:ext>
            </a:extLst>
          </p:cNvPr>
          <p:cNvSpPr>
            <a:spLocks noGrp="1"/>
          </p:cNvSpPr>
          <p:nvPr>
            <p:ph type="title"/>
          </p:nvPr>
        </p:nvSpPr>
        <p:spPr>
          <a:xfrm>
            <a:off x="839788" y="365125"/>
            <a:ext cx="10515600" cy="1325563"/>
          </a:xfrm>
        </p:spPr>
        <p:txBody>
          <a:bodyP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AC6908B9-8BB9-5247-A9CC-EADBF62AB670}"/>
              </a:ext>
            </a:extLst>
          </p:cNvPr>
          <p:cNvSpPr>
            <a:spLocks noGrp="1"/>
          </p:cNvSpPr>
          <p:nvPr>
            <p:ph sz="half" idx="2"/>
          </p:nvPr>
        </p:nvSpPr>
        <p:spPr>
          <a:xfrm>
            <a:off x="839788" y="1885361"/>
            <a:ext cx="5157787" cy="430430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A5572680-8F07-DD43-A1EC-F836900FFE13}"/>
              </a:ext>
            </a:extLst>
          </p:cNvPr>
          <p:cNvSpPr>
            <a:spLocks noGrp="1"/>
          </p:cNvSpPr>
          <p:nvPr>
            <p:ph sz="quarter" idx="4"/>
          </p:nvPr>
        </p:nvSpPr>
        <p:spPr>
          <a:xfrm>
            <a:off x="6172200" y="1885361"/>
            <a:ext cx="5183188" cy="430430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02532F2-B96C-DE47-9F25-34728C00D913}"/>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138893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5" name="Shape 61">
            <a:extLst>
              <a:ext uri="{FF2B5EF4-FFF2-40B4-BE49-F238E27FC236}">
                <a16:creationId xmlns:a16="http://schemas.microsoft.com/office/drawing/2014/main" id="{EFA7F577-E691-D948-943E-8D25DFE256F5}"/>
              </a:ext>
            </a:extLst>
          </p:cNvPr>
          <p:cNvSpPr/>
          <p:nvPr userDrawn="1"/>
        </p:nvSpPr>
        <p:spPr>
          <a:xfrm rot="16200000">
            <a:off x="-540747" y="4350527"/>
            <a:ext cx="1919693" cy="284693"/>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chemeClr val="tx2"/>
                </a:solidFill>
                <a:latin typeface="+mj-lt"/>
                <a:cs typeface="Gill Sans" panose="020B0502020104020203" pitchFamily="34" charset="-79"/>
              </a:rPr>
              <a:t>MARGIE'S TRAVEL</a:t>
            </a:r>
          </a:p>
        </p:txBody>
      </p:sp>
      <p:sp>
        <p:nvSpPr>
          <p:cNvPr id="16" name="Shape 62">
            <a:extLst>
              <a:ext uri="{FF2B5EF4-FFF2-40B4-BE49-F238E27FC236}">
                <a16:creationId xmlns:a16="http://schemas.microsoft.com/office/drawing/2014/main" id="{2C8F251E-BB08-9D42-8813-D3CD1AE6AF9A}"/>
              </a:ext>
            </a:extLst>
          </p:cNvPr>
          <p:cNvSpPr/>
          <p:nvPr userDrawn="1"/>
        </p:nvSpPr>
        <p:spPr>
          <a:xfrm flipV="1">
            <a:off x="419100" y="798384"/>
            <a:ext cx="1" cy="2188805"/>
          </a:xfrm>
          <a:prstGeom prst="line">
            <a:avLst/>
          </a:prstGeom>
          <a:ln w="3810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7" name="Shape 42">
            <a:extLst>
              <a:ext uri="{FF2B5EF4-FFF2-40B4-BE49-F238E27FC236}">
                <a16:creationId xmlns:a16="http://schemas.microsoft.com/office/drawing/2014/main" id="{3890D1E5-941D-C642-A000-669C7923941B}"/>
              </a:ext>
            </a:extLst>
          </p:cNvPr>
          <p:cNvSpPr txBox="1">
            <a:spLocks/>
          </p:cNvSpPr>
          <p:nvPr userDrawn="1"/>
        </p:nvSpPr>
        <p:spPr>
          <a:xfrm>
            <a:off x="158397" y="77222"/>
            <a:ext cx="521406" cy="247651"/>
          </a:xfrm>
          <a:prstGeom prst="rect">
            <a:avLst/>
          </a:prstGeom>
        </p:spPr>
        <p:txBody>
          <a:bodyPr/>
          <a:lstStyle>
            <a:defPPr>
              <a:defRPr lang="en-US"/>
            </a:defPPr>
            <a:lvl1pPr marL="0" algn="l" defTabSz="914400" rtl="0" eaLnBrk="1" latinLnBrk="0" hangingPunct="1">
              <a:defRPr sz="1800" kern="1200">
                <a:solidFill>
                  <a:srgbClr val="C1C0B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6CB4B4D-7CA3-9044-876B-883B54F8677D}" type="slidenum">
              <a:rPr lang="en-US" sz="1050" smtClean="0">
                <a:solidFill>
                  <a:schemeClr val="tx2"/>
                </a:solidFill>
              </a:rPr>
              <a:pPr algn="ctr"/>
              <a:t>‹#›</a:t>
            </a:fld>
            <a:endParaRPr lang="en-US" sz="1050" dirty="0">
              <a:solidFill>
                <a:schemeClr val="tx2"/>
              </a:solidFill>
            </a:endParaRPr>
          </a:p>
        </p:txBody>
      </p:sp>
      <p:sp>
        <p:nvSpPr>
          <p:cNvPr id="19" name="Shape 61">
            <a:extLst>
              <a:ext uri="{FF2B5EF4-FFF2-40B4-BE49-F238E27FC236}">
                <a16:creationId xmlns:a16="http://schemas.microsoft.com/office/drawing/2014/main" id="{B3E93633-ABFF-9C4A-BBE4-734B074DB938}"/>
              </a:ext>
            </a:extLst>
          </p:cNvPr>
          <p:cNvSpPr/>
          <p:nvPr userDrawn="1"/>
        </p:nvSpPr>
        <p:spPr>
          <a:xfrm>
            <a:off x="129758" y="5998559"/>
            <a:ext cx="537006" cy="715581"/>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4400" b="1" i="0" spc="0" dirty="0">
                <a:solidFill>
                  <a:schemeClr val="tx2"/>
                </a:solidFill>
                <a:latin typeface="+mj-lt"/>
                <a:cs typeface="Gill Sans" panose="020B0502020104020203" pitchFamily="34" charset="-79"/>
              </a:rPr>
              <a:t>M</a:t>
            </a:r>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651" r:id="rId2"/>
    <p:sldLayoutId id="2147483674" r:id="rId3"/>
    <p:sldLayoutId id="2147483670" r:id="rId4"/>
    <p:sldLayoutId id="2147483669" r:id="rId5"/>
    <p:sldLayoutId id="2147483664" r:id="rId6"/>
    <p:sldLayoutId id="2147483650" r:id="rId7"/>
    <p:sldLayoutId id="2147483653" r:id="rId8"/>
    <p:sldLayoutId id="2147483680" r:id="rId9"/>
    <p:sldLayoutId id="2147483678" r:id="rId10"/>
    <p:sldLayoutId id="2147483679" r:id="rId11"/>
    <p:sldLayoutId id="2147483672" r:id="rId12"/>
    <p:sldLayoutId id="2147483683" r:id="rId13"/>
    <p:sldLayoutId id="2147483675" r:id="rId14"/>
    <p:sldLayoutId id="2147483681" r:id="rId15"/>
    <p:sldLayoutId id="2147483682" r:id="rId16"/>
    <p:sldLayoutId id="2147483671" r:id="rId17"/>
    <p:sldLayoutId id="2147483677" r:id="rId18"/>
    <p:sldLayoutId id="2147483676" r:id="rId19"/>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hyperlink" Target="http://www.alertwildfire.org/" TargetMode="External"/><Relationship Id="rId3" Type="http://schemas.openxmlformats.org/officeDocument/2006/relationships/slideLayout" Target="../slideLayouts/slideLayout17.xml"/><Relationship Id="rId7" Type="http://schemas.openxmlformats.org/officeDocument/2006/relationships/hyperlink" Target="https://hpwren.ucsd.edu/"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png"/><Relationship Id="rId3" Type="http://schemas.openxmlformats.org/officeDocument/2006/relationships/slideLayout" Target="../slideLayouts/slideLayout18.xml"/><Relationship Id="rId7" Type="http://schemas.openxmlformats.org/officeDocument/2006/relationships/image" Target="../media/image8.png"/><Relationship Id="rId12" Type="http://schemas.openxmlformats.org/officeDocument/2006/relationships/image" Target="../media/image13.gif"/><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hpwren.ucsd.edu/HPWREN-FIgLib/HPWREN-FIgLib-Data/20170708_Whittier_syp-n-mobo-c/20170708-Whittier-syp-n-mobo-c.mp4" TargetMode="External"/><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notesSlide" Target="../notesSlides/notesSlide5.xml"/><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11">
            <a:extLst>
              <a:ext uri="{FF2B5EF4-FFF2-40B4-BE49-F238E27FC236}">
                <a16:creationId xmlns:a16="http://schemas.microsoft.com/office/drawing/2014/main" id="{21C713EE-4101-49E3-A992-ADF680236D11}"/>
              </a:ext>
            </a:extLst>
          </p:cNvPr>
          <p:cNvPicPr>
            <a:picLocks noGrp="1" noChangeAspect="1"/>
          </p:cNvPicPr>
          <p:nvPr>
            <p:ph type="pic" sz="quarter" idx="10"/>
          </p:nvPr>
        </p:nvPicPr>
        <p:blipFill rotWithShape="1">
          <a:blip r:embed="rId5"/>
          <a:srcRect t="89" b="89"/>
          <a:stretch/>
        </p:blipFill>
        <p:spPr>
          <a:xfrm>
            <a:off x="0" y="0"/>
            <a:ext cx="12192000" cy="6858000"/>
          </a:xfrm>
          <a:noFill/>
        </p:spPr>
      </p:pic>
      <p:grpSp>
        <p:nvGrpSpPr>
          <p:cNvPr id="11" name="Group 10">
            <a:extLst>
              <a:ext uri="{FF2B5EF4-FFF2-40B4-BE49-F238E27FC236}">
                <a16:creationId xmlns:a16="http://schemas.microsoft.com/office/drawing/2014/main" id="{1605C4BF-87AF-4B69-882C-81B7DBC19408}"/>
              </a:ext>
            </a:extLst>
          </p:cNvPr>
          <p:cNvGrpSpPr/>
          <p:nvPr/>
        </p:nvGrpSpPr>
        <p:grpSpPr>
          <a:xfrm>
            <a:off x="0" y="2664802"/>
            <a:ext cx="5598258" cy="2278673"/>
            <a:chOff x="0" y="2664802"/>
            <a:chExt cx="5598258" cy="2278673"/>
          </a:xfrm>
        </p:grpSpPr>
        <p:sp>
          <p:nvSpPr>
            <p:cNvPr id="9" name="Rectangle 8">
              <a:extLst>
                <a:ext uri="{FF2B5EF4-FFF2-40B4-BE49-F238E27FC236}">
                  <a16:creationId xmlns:a16="http://schemas.microsoft.com/office/drawing/2014/main" id="{BADE602F-64E8-4DEE-A06D-EF83E4AC2CB7}"/>
                </a:ext>
              </a:extLst>
            </p:cNvPr>
            <p:cNvSpPr/>
            <p:nvPr/>
          </p:nvSpPr>
          <p:spPr>
            <a:xfrm>
              <a:off x="0" y="2743200"/>
              <a:ext cx="5029200" cy="2200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174B276D-E06B-411A-8EA4-ED1B3CFC72A1}"/>
                </a:ext>
              </a:extLst>
            </p:cNvPr>
            <p:cNvSpPr txBox="1">
              <a:spLocks/>
            </p:cNvSpPr>
            <p:nvPr/>
          </p:nvSpPr>
          <p:spPr>
            <a:xfrm>
              <a:off x="76201" y="2664802"/>
              <a:ext cx="4857750" cy="1555385"/>
            </a:xfrm>
            <a:prstGeom prst="rect">
              <a:avLst/>
            </a:prstGeom>
          </p:spPr>
          <p:txBody>
            <a:bodyPr anchor="b">
              <a:norm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4000" dirty="0"/>
                <a:t>EARLY WILDFIRE DETECTION</a:t>
              </a:r>
            </a:p>
          </p:txBody>
        </p:sp>
        <p:sp>
          <p:nvSpPr>
            <p:cNvPr id="10" name="Text Placeholder 5">
              <a:extLst>
                <a:ext uri="{FF2B5EF4-FFF2-40B4-BE49-F238E27FC236}">
                  <a16:creationId xmlns:a16="http://schemas.microsoft.com/office/drawing/2014/main" id="{07F117A6-01EB-4A35-8CE4-1192434CA060}"/>
                </a:ext>
              </a:extLst>
            </p:cNvPr>
            <p:cNvSpPr txBox="1">
              <a:spLocks/>
            </p:cNvSpPr>
            <p:nvPr/>
          </p:nvSpPr>
          <p:spPr>
            <a:xfrm>
              <a:off x="152400" y="4218917"/>
              <a:ext cx="5445858" cy="5232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using Machine Learning</a:t>
              </a:r>
            </a:p>
            <a:p>
              <a:endParaRPr lang="en-US" dirty="0"/>
            </a:p>
          </p:txBody>
        </p:sp>
      </p:grpSp>
      <p:pic>
        <p:nvPicPr>
          <p:cNvPr id="3" name="Audio 2">
            <a:hlinkClick r:id="" action="ppaction://media"/>
            <a:extLst>
              <a:ext uri="{FF2B5EF4-FFF2-40B4-BE49-F238E27FC236}">
                <a16:creationId xmlns:a16="http://schemas.microsoft.com/office/drawing/2014/main" id="{5F84E9FC-FFC1-4D9D-910A-4D241FBAB3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0704462"/>
      </p:ext>
    </p:extLst>
  </p:cSld>
  <p:clrMapOvr>
    <a:masterClrMapping/>
  </p:clrMapOvr>
  <mc:AlternateContent xmlns:mc="http://schemas.openxmlformats.org/markup-compatibility/2006">
    <mc:Choice xmlns:p14="http://schemas.microsoft.com/office/powerpoint/2010/main" Requires="p14">
      <p:transition spd="slow" p14:dur="2000" advTm="21767"/>
    </mc:Choice>
    <mc:Fallback>
      <p:transition spd="slow" advTm="21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BE6B1184-9733-4830-945B-B95D8155F6C7}"/>
              </a:ext>
            </a:extLst>
          </p:cNvPr>
          <p:cNvPicPr>
            <a:picLocks noGrp="1" noChangeAspect="1"/>
          </p:cNvPicPr>
          <p:nvPr>
            <p:ph type="pic" sz="quarter" idx="10"/>
          </p:nvPr>
        </p:nvPicPr>
        <p:blipFill rotWithShape="1">
          <a:blip r:embed="rId5"/>
          <a:srcRect t="12352" b="12352"/>
          <a:stretch/>
        </p:blipFill>
        <p:spPr/>
      </p:pic>
      <p:grpSp>
        <p:nvGrpSpPr>
          <p:cNvPr id="14" name="Group 13">
            <a:extLst>
              <a:ext uri="{FF2B5EF4-FFF2-40B4-BE49-F238E27FC236}">
                <a16:creationId xmlns:a16="http://schemas.microsoft.com/office/drawing/2014/main" id="{5CFCF997-2350-4BBA-96E0-7C471144758D}"/>
              </a:ext>
            </a:extLst>
          </p:cNvPr>
          <p:cNvGrpSpPr/>
          <p:nvPr/>
        </p:nvGrpSpPr>
        <p:grpSpPr>
          <a:xfrm>
            <a:off x="7335520" y="873760"/>
            <a:ext cx="4338320" cy="5435600"/>
            <a:chOff x="7335520" y="873760"/>
            <a:chExt cx="4338320" cy="5435600"/>
          </a:xfrm>
        </p:grpSpPr>
        <p:sp>
          <p:nvSpPr>
            <p:cNvPr id="10" name="Rectangle 9">
              <a:extLst>
                <a:ext uri="{FF2B5EF4-FFF2-40B4-BE49-F238E27FC236}">
                  <a16:creationId xmlns:a16="http://schemas.microsoft.com/office/drawing/2014/main" id="{31A5AEAA-AE9E-4766-BE53-14249230396A}"/>
                </a:ext>
              </a:extLst>
            </p:cNvPr>
            <p:cNvSpPr/>
            <p:nvPr/>
          </p:nvSpPr>
          <p:spPr>
            <a:xfrm>
              <a:off x="7335520" y="873760"/>
              <a:ext cx="4338320" cy="5435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9">
              <a:extLst>
                <a:ext uri="{FF2B5EF4-FFF2-40B4-BE49-F238E27FC236}">
                  <a16:creationId xmlns:a16="http://schemas.microsoft.com/office/drawing/2014/main" id="{6AD566C4-2C53-4837-87C3-04742F101220}"/>
                </a:ext>
              </a:extLst>
            </p:cNvPr>
            <p:cNvSpPr txBox="1">
              <a:spLocks/>
            </p:cNvSpPr>
            <p:nvPr/>
          </p:nvSpPr>
          <p:spPr>
            <a:xfrm>
              <a:off x="7500461" y="1139235"/>
              <a:ext cx="4008437" cy="1395208"/>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dirty="0"/>
                <a:t>Human Lookouts </a:t>
              </a:r>
            </a:p>
          </p:txBody>
        </p:sp>
        <p:sp>
          <p:nvSpPr>
            <p:cNvPr id="12" name="Text Placeholder 10">
              <a:extLst>
                <a:ext uri="{FF2B5EF4-FFF2-40B4-BE49-F238E27FC236}">
                  <a16:creationId xmlns:a16="http://schemas.microsoft.com/office/drawing/2014/main" id="{56689ACE-9972-49D3-A940-1ED28105B0D4}"/>
                </a:ext>
              </a:extLst>
            </p:cNvPr>
            <p:cNvSpPr txBox="1">
              <a:spLocks/>
            </p:cNvSpPr>
            <p:nvPr/>
          </p:nvSpPr>
          <p:spPr>
            <a:xfrm>
              <a:off x="7500460" y="2387828"/>
              <a:ext cx="4008437" cy="60288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THING OF THE PAST</a:t>
              </a:r>
            </a:p>
          </p:txBody>
        </p:sp>
        <p:sp>
          <p:nvSpPr>
            <p:cNvPr id="13" name="Text Placeholder 10">
              <a:extLst>
                <a:ext uri="{FF2B5EF4-FFF2-40B4-BE49-F238E27FC236}">
                  <a16:creationId xmlns:a16="http://schemas.microsoft.com/office/drawing/2014/main" id="{92877B4B-CA7A-435B-8113-4318E19CF720}"/>
                </a:ext>
              </a:extLst>
            </p:cNvPr>
            <p:cNvSpPr txBox="1">
              <a:spLocks/>
            </p:cNvSpPr>
            <p:nvPr/>
          </p:nvSpPr>
          <p:spPr>
            <a:xfrm>
              <a:off x="7424261" y="2872325"/>
              <a:ext cx="4008437" cy="3099153"/>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100" dirty="0"/>
                <a:t>Traditional fire lookouts are being phased out in favor of faster and safer fire-detection methods.</a:t>
              </a:r>
            </a:p>
            <a:p>
              <a:pPr marL="0" indent="0">
                <a:buFont typeface="Arial" panose="020B0604020202020204" pitchFamily="34" charset="0"/>
                <a:buNone/>
              </a:pPr>
              <a:r>
                <a:rPr lang="en-US" sz="2100" dirty="0">
                  <a:effectLst/>
                  <a:ea typeface="Calibri" panose="020F0502020204030204" pitchFamily="34" charset="0"/>
                  <a:cs typeface="Times New Roman" panose="02020603050405020304" pitchFamily="18" charset="0"/>
                </a:rPr>
                <a:t>California once had 660 fire lookout towers/cabs that were manned for decades by personnel monitoring for wildfires. Since the 1990’s most of them have been retired from service as various terrestrial, aerial, and satellite-based technologies that are equipped with visible, IR, or multispectral sensors have become more commonplace. Today, only 38 of those towers remain in operation, mostly in our far northern forests.</a:t>
              </a:r>
              <a:endParaRPr lang="en-US" sz="2100" dirty="0"/>
            </a:p>
          </p:txBody>
        </p:sp>
      </p:grpSp>
      <p:pic>
        <p:nvPicPr>
          <p:cNvPr id="4" name="Audio 3">
            <a:hlinkClick r:id="" action="ppaction://media"/>
            <a:extLst>
              <a:ext uri="{FF2B5EF4-FFF2-40B4-BE49-F238E27FC236}">
                <a16:creationId xmlns:a16="http://schemas.microsoft.com/office/drawing/2014/main" id="{36EE70B3-11D5-43E3-AA71-0B669B67CF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81504173"/>
      </p:ext>
    </p:extLst>
  </p:cSld>
  <p:clrMapOvr>
    <a:masterClrMapping/>
  </p:clrMapOvr>
  <mc:AlternateContent xmlns:mc="http://schemas.openxmlformats.org/markup-compatibility/2006">
    <mc:Choice xmlns:p14="http://schemas.microsoft.com/office/powerpoint/2010/main" Requires="p14">
      <p:transition spd="slow" p14:dur="2000" advTm="16426"/>
    </mc:Choice>
    <mc:Fallback>
      <p:transition spd="slow" advTm="16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3B6B691-CCEA-49BC-887E-2DDD996AFE4C}"/>
              </a:ext>
            </a:extLst>
          </p:cNvPr>
          <p:cNvPicPr>
            <a:picLocks noGrp="1" noChangeAspect="1"/>
          </p:cNvPicPr>
          <p:nvPr>
            <p:ph type="pic" sz="quarter" idx="10"/>
          </p:nvPr>
        </p:nvPicPr>
        <p:blipFill rotWithShape="1">
          <a:blip r:embed="rId5"/>
          <a:srcRect l="5152" r="5152"/>
          <a:stretch/>
        </p:blipFill>
        <p:spPr>
          <a:xfrm>
            <a:off x="5721350" y="0"/>
            <a:ext cx="6470650" cy="3639741"/>
          </a:xfrm>
        </p:spPr>
      </p:pic>
      <p:pic>
        <p:nvPicPr>
          <p:cNvPr id="6" name="Picture 5">
            <a:extLst>
              <a:ext uri="{FF2B5EF4-FFF2-40B4-BE49-F238E27FC236}">
                <a16:creationId xmlns:a16="http://schemas.microsoft.com/office/drawing/2014/main" id="{B1C527C9-E08B-4D3E-A90A-ABB3A9524AE5}"/>
              </a:ext>
            </a:extLst>
          </p:cNvPr>
          <p:cNvPicPr>
            <a:picLocks noChangeAspect="1"/>
          </p:cNvPicPr>
          <p:nvPr/>
        </p:nvPicPr>
        <p:blipFill>
          <a:blip r:embed="rId6"/>
          <a:stretch>
            <a:fillRect/>
          </a:stretch>
        </p:blipFill>
        <p:spPr>
          <a:xfrm>
            <a:off x="5721350" y="3615307"/>
            <a:ext cx="6470650" cy="3242694"/>
          </a:xfrm>
          <a:prstGeom prst="rect">
            <a:avLst/>
          </a:prstGeom>
        </p:spPr>
      </p:pic>
      <p:grpSp>
        <p:nvGrpSpPr>
          <p:cNvPr id="7" name="Group 6">
            <a:extLst>
              <a:ext uri="{FF2B5EF4-FFF2-40B4-BE49-F238E27FC236}">
                <a16:creationId xmlns:a16="http://schemas.microsoft.com/office/drawing/2014/main" id="{E61BF65C-3FC0-45CA-A072-6038069E51F9}"/>
              </a:ext>
            </a:extLst>
          </p:cNvPr>
          <p:cNvGrpSpPr/>
          <p:nvPr/>
        </p:nvGrpSpPr>
        <p:grpSpPr>
          <a:xfrm>
            <a:off x="839470" y="651192"/>
            <a:ext cx="4338320" cy="6035358"/>
            <a:chOff x="7335520" y="873760"/>
            <a:chExt cx="4338320" cy="5555615"/>
          </a:xfrm>
        </p:grpSpPr>
        <p:sp>
          <p:nvSpPr>
            <p:cNvPr id="8" name="Rectangle 7">
              <a:extLst>
                <a:ext uri="{FF2B5EF4-FFF2-40B4-BE49-F238E27FC236}">
                  <a16:creationId xmlns:a16="http://schemas.microsoft.com/office/drawing/2014/main" id="{19116F04-27BF-416C-8AAD-5429321CD8C3}"/>
                </a:ext>
              </a:extLst>
            </p:cNvPr>
            <p:cNvSpPr/>
            <p:nvPr/>
          </p:nvSpPr>
          <p:spPr>
            <a:xfrm>
              <a:off x="7335520" y="873760"/>
              <a:ext cx="4338320" cy="5435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9">
              <a:extLst>
                <a:ext uri="{FF2B5EF4-FFF2-40B4-BE49-F238E27FC236}">
                  <a16:creationId xmlns:a16="http://schemas.microsoft.com/office/drawing/2014/main" id="{F26A7974-BF2A-4D56-8690-3F2587090136}"/>
                </a:ext>
              </a:extLst>
            </p:cNvPr>
            <p:cNvSpPr txBox="1">
              <a:spLocks/>
            </p:cNvSpPr>
            <p:nvPr/>
          </p:nvSpPr>
          <p:spPr>
            <a:xfrm>
              <a:off x="7500461" y="1139235"/>
              <a:ext cx="4008437" cy="1395208"/>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dirty="0"/>
                <a:t>ALERT</a:t>
              </a:r>
            </a:p>
            <a:p>
              <a:r>
                <a:rPr lang="en-US" dirty="0"/>
                <a:t>Wildfire</a:t>
              </a:r>
            </a:p>
          </p:txBody>
        </p:sp>
        <p:sp>
          <p:nvSpPr>
            <p:cNvPr id="10" name="Text Placeholder 10">
              <a:extLst>
                <a:ext uri="{FF2B5EF4-FFF2-40B4-BE49-F238E27FC236}">
                  <a16:creationId xmlns:a16="http://schemas.microsoft.com/office/drawing/2014/main" id="{96597A97-4CA5-4325-BA27-C082CD759886}"/>
                </a:ext>
              </a:extLst>
            </p:cNvPr>
            <p:cNvSpPr txBox="1">
              <a:spLocks/>
            </p:cNvSpPr>
            <p:nvPr/>
          </p:nvSpPr>
          <p:spPr>
            <a:xfrm>
              <a:off x="7500460" y="2387828"/>
              <a:ext cx="4008437" cy="60288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 OF CAMERAS</a:t>
              </a:r>
            </a:p>
          </p:txBody>
        </p:sp>
        <p:sp>
          <p:nvSpPr>
            <p:cNvPr id="11" name="Text Placeholder 10">
              <a:extLst>
                <a:ext uri="{FF2B5EF4-FFF2-40B4-BE49-F238E27FC236}">
                  <a16:creationId xmlns:a16="http://schemas.microsoft.com/office/drawing/2014/main" id="{22CD6BC5-2A8C-4FFF-A0C1-A551300E68E0}"/>
                </a:ext>
              </a:extLst>
            </p:cNvPr>
            <p:cNvSpPr txBox="1">
              <a:spLocks/>
            </p:cNvSpPr>
            <p:nvPr/>
          </p:nvSpPr>
          <p:spPr>
            <a:xfrm>
              <a:off x="7424261" y="2872325"/>
              <a:ext cx="4249579" cy="35570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effectLst/>
                  <a:ea typeface="Calibri" panose="020F0502020204030204" pitchFamily="34" charset="0"/>
                  <a:cs typeface="Times New Roman" panose="02020603050405020304" pitchFamily="18" charset="0"/>
                </a:rPr>
                <a:t>Over the last decade, 800 PTZ (Pan-Tilt-Zoom) fire cameras have been installed across California by the HPWREN and </a:t>
              </a:r>
              <a:r>
                <a:rPr lang="en-US" sz="1500" dirty="0" err="1">
                  <a:effectLst/>
                  <a:ea typeface="Calibri" panose="020F0502020204030204" pitchFamily="34" charset="0"/>
                  <a:cs typeface="Times New Roman" panose="02020603050405020304" pitchFamily="18" charset="0"/>
                </a:rPr>
                <a:t>ALERTWildfire</a:t>
              </a:r>
              <a:r>
                <a:rPr lang="en-US" sz="1500" dirty="0">
                  <a:effectLst/>
                  <a:ea typeface="Calibri" panose="020F0502020204030204" pitchFamily="34" charset="0"/>
                  <a:cs typeface="Times New Roman" panose="02020603050405020304" pitchFamily="18" charset="0"/>
                </a:rPr>
                <a:t> consortiums:</a:t>
              </a:r>
            </a:p>
            <a:p>
              <a:pPr marL="342900" marR="0" lvl="0" indent="-342900">
                <a:lnSpc>
                  <a:spcPct val="107000"/>
                </a:lnSpc>
                <a:spcBef>
                  <a:spcPts val="0"/>
                </a:spcBef>
                <a:spcAft>
                  <a:spcPts val="0"/>
                </a:spcAft>
                <a:buFont typeface="Symbol" panose="05050102010706020507" pitchFamily="18" charset="2"/>
                <a:buChar char=""/>
              </a:pPr>
              <a:r>
                <a:rPr lang="en-US" sz="1500" u="sng" dirty="0">
                  <a:solidFill>
                    <a:srgbClr val="0563C1"/>
                  </a:solidFill>
                  <a:effectLst/>
                  <a:ea typeface="Calibri" panose="020F0502020204030204" pitchFamily="34" charset="0"/>
                  <a:cs typeface="Times New Roman" panose="02020603050405020304" pitchFamily="18" charset="0"/>
                  <a:hlinkClick r:id="rId7"/>
                </a:rPr>
                <a:t>https://hpwren.ucsd.edu/</a:t>
              </a:r>
              <a:r>
                <a:rPr lang="en-US" sz="1500" dirty="0">
                  <a:effectLst/>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Font typeface="Symbol" panose="05050102010706020507" pitchFamily="18" charset="2"/>
                <a:buChar char=""/>
              </a:pPr>
              <a:r>
                <a:rPr lang="en-US" sz="1500" u="sng" dirty="0">
                  <a:solidFill>
                    <a:srgbClr val="0563C1"/>
                  </a:solidFill>
                  <a:ea typeface="Calibri" panose="020F0502020204030204" pitchFamily="34" charset="0"/>
                  <a:cs typeface="Times New Roman" panose="02020603050405020304" pitchFamily="18" charset="0"/>
                  <a:hlinkClick r:id="rId8"/>
                </a:rPr>
                <a:t>http://www.alertwildfire.org/</a:t>
              </a:r>
              <a:endParaRPr lang="en-US" sz="1500" u="sng" dirty="0">
                <a:solidFill>
                  <a:srgbClr val="0563C1"/>
                </a:solidFill>
                <a:ea typeface="Calibri" panose="020F0502020204030204" pitchFamily="34" charset="0"/>
                <a:cs typeface="Times New Roman" panose="02020603050405020304" pitchFamily="18" charset="0"/>
              </a:endParaRPr>
            </a:p>
            <a:p>
              <a:pPr marL="0" marR="0" lvl="0" indent="0">
                <a:lnSpc>
                  <a:spcPct val="100000"/>
                </a:lnSpc>
                <a:spcBef>
                  <a:spcPts val="0"/>
                </a:spcBef>
                <a:spcAft>
                  <a:spcPts val="800"/>
                </a:spcAft>
                <a:buNone/>
              </a:pPr>
              <a:r>
                <a:rPr lang="en-US" sz="1500" dirty="0">
                  <a:effectLst/>
                  <a:ea typeface="Calibri" panose="020F0502020204030204" pitchFamily="34" charset="0"/>
                  <a:cs typeface="Times New Roman" panose="02020603050405020304" pitchFamily="18" charset="0"/>
                </a:rPr>
                <a:t>These cameras are monitored by firefighters and the general public to detect wildfire ignition, verify &amp; locate reported fires, and monitor wildfire behavior. </a:t>
              </a:r>
            </a:p>
            <a:p>
              <a:pPr marL="0" marR="0" lvl="0" indent="0">
                <a:lnSpc>
                  <a:spcPct val="100000"/>
                </a:lnSpc>
                <a:spcBef>
                  <a:spcPts val="0"/>
                </a:spcBef>
                <a:spcAft>
                  <a:spcPts val="800"/>
                </a:spcAft>
                <a:buNone/>
              </a:pPr>
              <a:r>
                <a:rPr lang="en-US" sz="1500" dirty="0">
                  <a:effectLst/>
                  <a:ea typeface="Calibri" panose="020F0502020204030204" pitchFamily="34" charset="0"/>
                  <a:cs typeface="Times New Roman" panose="02020603050405020304" pitchFamily="18" charset="0"/>
                </a:rPr>
                <a:t>The cameras have proven highly effective for verifying and monitoring - over the last 5 years they have provided critical information for over 500 wildfires. But for people to manually detect fires using these cameras requires that they stare at them for hours on end looking for gradual changes…..a task much better suited to computers! </a:t>
              </a:r>
              <a:endParaRPr lang="en-US" sz="1500" dirty="0"/>
            </a:p>
          </p:txBody>
        </p:sp>
      </p:grpSp>
      <p:pic>
        <p:nvPicPr>
          <p:cNvPr id="3" name="Audio 2">
            <a:hlinkClick r:id="" action="ppaction://media"/>
            <a:extLst>
              <a:ext uri="{FF2B5EF4-FFF2-40B4-BE49-F238E27FC236}">
                <a16:creationId xmlns:a16="http://schemas.microsoft.com/office/drawing/2014/main" id="{7915A0DB-4E33-4D9A-8738-CD26E955AFF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30490400"/>
      </p:ext>
    </p:extLst>
  </p:cSld>
  <p:clrMapOvr>
    <a:masterClrMapping/>
  </p:clrMapOvr>
  <mc:AlternateContent xmlns:mc="http://schemas.openxmlformats.org/markup-compatibility/2006">
    <mc:Choice xmlns:p14="http://schemas.microsoft.com/office/powerpoint/2010/main" Requires="p14">
      <p:transition spd="slow" p14:dur="2000" advTm="33353"/>
    </mc:Choice>
    <mc:Fallback>
      <p:transition spd="slow" advTm="33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82703517-C093-4581-9AE6-1161365A626D}"/>
              </a:ext>
            </a:extLst>
          </p:cNvPr>
          <p:cNvPicPr>
            <a:picLocks noGrp="1" noChangeAspect="1"/>
          </p:cNvPicPr>
          <p:nvPr>
            <p:ph type="pic" sz="quarter" idx="10"/>
          </p:nvPr>
        </p:nvPicPr>
        <p:blipFill rotWithShape="1">
          <a:blip r:embed="rId5"/>
          <a:srcRect t="99" b="99"/>
          <a:stretch/>
        </p:blipFill>
        <p:spPr/>
      </p:pic>
      <p:grpSp>
        <p:nvGrpSpPr>
          <p:cNvPr id="11" name="Group 10">
            <a:extLst>
              <a:ext uri="{FF2B5EF4-FFF2-40B4-BE49-F238E27FC236}">
                <a16:creationId xmlns:a16="http://schemas.microsoft.com/office/drawing/2014/main" id="{E8D9F523-CA03-4BB1-953C-D9D35DC5689F}"/>
              </a:ext>
            </a:extLst>
          </p:cNvPr>
          <p:cNvGrpSpPr/>
          <p:nvPr/>
        </p:nvGrpSpPr>
        <p:grpSpPr>
          <a:xfrm>
            <a:off x="-1" y="-34410"/>
            <a:ext cx="12192000" cy="1398881"/>
            <a:chOff x="0" y="2743200"/>
            <a:chExt cx="6818051" cy="2255763"/>
          </a:xfrm>
        </p:grpSpPr>
        <p:sp>
          <p:nvSpPr>
            <p:cNvPr id="8" name="Rectangle 7">
              <a:extLst>
                <a:ext uri="{FF2B5EF4-FFF2-40B4-BE49-F238E27FC236}">
                  <a16:creationId xmlns:a16="http://schemas.microsoft.com/office/drawing/2014/main" id="{6EF9E9C6-30B8-4BE1-AF90-B54F94A20BF1}"/>
                </a:ext>
              </a:extLst>
            </p:cNvPr>
            <p:cNvSpPr/>
            <p:nvPr/>
          </p:nvSpPr>
          <p:spPr>
            <a:xfrm>
              <a:off x="0" y="2743200"/>
              <a:ext cx="6818051" cy="2200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FD02656-01CD-4E9F-AF33-C4D7F6AF19CA}"/>
                </a:ext>
              </a:extLst>
            </p:cNvPr>
            <p:cNvSpPr txBox="1">
              <a:spLocks/>
            </p:cNvSpPr>
            <p:nvPr/>
          </p:nvSpPr>
          <p:spPr>
            <a:xfrm>
              <a:off x="38100" y="3241735"/>
              <a:ext cx="6741850" cy="951975"/>
            </a:xfrm>
            <a:prstGeom prst="rect">
              <a:avLst/>
            </a:prstGeom>
          </p:spPr>
          <p:txBody>
            <a:bodyPr anchor="b">
              <a:no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pPr algn="ctr"/>
              <a:r>
                <a:rPr lang="en-US" sz="2800" dirty="0"/>
                <a:t>CAN  WE  AUTOMATE EARLY  WILDFIRE DETECTION USING </a:t>
              </a:r>
            </a:p>
            <a:p>
              <a:pPr algn="ctr"/>
              <a:r>
                <a:rPr lang="en-US" sz="2800" dirty="0"/>
                <a:t>MACHINE LEARNING?</a:t>
              </a:r>
            </a:p>
          </p:txBody>
        </p:sp>
        <p:sp>
          <p:nvSpPr>
            <p:cNvPr id="10" name="Text Placeholder 5">
              <a:extLst>
                <a:ext uri="{FF2B5EF4-FFF2-40B4-BE49-F238E27FC236}">
                  <a16:creationId xmlns:a16="http://schemas.microsoft.com/office/drawing/2014/main" id="{99F5BFB5-7440-4E32-A2DC-BC251420CCE1}"/>
                </a:ext>
              </a:extLst>
            </p:cNvPr>
            <p:cNvSpPr txBox="1">
              <a:spLocks/>
            </p:cNvSpPr>
            <p:nvPr/>
          </p:nvSpPr>
          <p:spPr>
            <a:xfrm>
              <a:off x="2737873" y="4169549"/>
              <a:ext cx="2418278" cy="82941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Let’s find out!</a:t>
              </a:r>
            </a:p>
            <a:p>
              <a:endParaRPr lang="en-US" dirty="0"/>
            </a:p>
          </p:txBody>
        </p:sp>
      </p:grpSp>
      <p:pic>
        <p:nvPicPr>
          <p:cNvPr id="4" name="Audio 3">
            <a:hlinkClick r:id="" action="ppaction://media"/>
            <a:extLst>
              <a:ext uri="{FF2B5EF4-FFF2-40B4-BE49-F238E27FC236}">
                <a16:creationId xmlns:a16="http://schemas.microsoft.com/office/drawing/2014/main" id="{8383ADA6-BC81-4A03-BB42-BFBCF9FA409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47180912"/>
      </p:ext>
    </p:extLst>
  </p:cSld>
  <p:clrMapOvr>
    <a:masterClrMapping/>
  </p:clrMapOvr>
  <mc:AlternateContent xmlns:mc="http://schemas.openxmlformats.org/markup-compatibility/2006">
    <mc:Choice xmlns:p14="http://schemas.microsoft.com/office/powerpoint/2010/main" Requires="p14">
      <p:transition spd="slow" p14:dur="2000" advTm="38183"/>
    </mc:Choice>
    <mc:Fallback>
      <p:transition spd="slow" advTm="38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4DEFAC5B-AD4A-4A0A-A58B-77B675F531C9}"/>
              </a:ext>
            </a:extLst>
          </p:cNvPr>
          <p:cNvPicPr>
            <a:picLocks noChangeAspect="1"/>
          </p:cNvPicPr>
          <p:nvPr/>
        </p:nvPicPr>
        <p:blipFill>
          <a:blip r:embed="rId5"/>
          <a:stretch>
            <a:fillRect/>
          </a:stretch>
        </p:blipFill>
        <p:spPr>
          <a:xfrm>
            <a:off x="5463619" y="3818545"/>
            <a:ext cx="6593291" cy="2343822"/>
          </a:xfrm>
          <a:prstGeom prst="rect">
            <a:avLst/>
          </a:prstGeom>
        </p:spPr>
      </p:pic>
      <p:sp>
        <p:nvSpPr>
          <p:cNvPr id="4" name="TextBox 3">
            <a:extLst>
              <a:ext uri="{FF2B5EF4-FFF2-40B4-BE49-F238E27FC236}">
                <a16:creationId xmlns:a16="http://schemas.microsoft.com/office/drawing/2014/main" id="{B4789543-A7FB-4491-8B2D-FC8B0C1037E2}"/>
              </a:ext>
            </a:extLst>
          </p:cNvPr>
          <p:cNvSpPr txBox="1"/>
          <p:nvPr/>
        </p:nvSpPr>
        <p:spPr>
          <a:xfrm>
            <a:off x="-14807" y="1844211"/>
            <a:ext cx="1181100" cy="954107"/>
          </a:xfrm>
          <a:prstGeom prst="rect">
            <a:avLst/>
          </a:prstGeom>
          <a:noFill/>
        </p:spPr>
        <p:txBody>
          <a:bodyPr wrap="square">
            <a:spAutoFit/>
          </a:bodyPr>
          <a:lstStyle/>
          <a:p>
            <a:r>
              <a:rPr lang="en-US" sz="800" dirty="0">
                <a:solidFill>
                  <a:schemeClr val="bg1"/>
                </a:solidFill>
                <a:hlinkClick r:id="rId6">
                  <a:extLst>
                    <a:ext uri="{A12FA001-AC4F-418D-AE19-62706E023703}">
                      <ahyp:hlinkClr xmlns:ahyp="http://schemas.microsoft.com/office/drawing/2018/hyperlinkcolor" val="tx"/>
                    </a:ext>
                  </a:extLst>
                </a:hlinkClick>
              </a:rPr>
              <a:t>http://hpwren.ucsd.edu/HPWREN-FIgLib/HPWREN-FIgLib-Data/20170708_Whittier_syp-n-mobo-c/20170708-Whittier-syp-n-mobo-c.mp4</a:t>
            </a:r>
            <a:endParaRPr lang="en-US" sz="800" dirty="0">
              <a:solidFill>
                <a:schemeClr val="bg1"/>
              </a:solidFill>
            </a:endParaRPr>
          </a:p>
        </p:txBody>
      </p:sp>
      <p:pic>
        <p:nvPicPr>
          <p:cNvPr id="10" name="Picture 9">
            <a:extLst>
              <a:ext uri="{FF2B5EF4-FFF2-40B4-BE49-F238E27FC236}">
                <a16:creationId xmlns:a16="http://schemas.microsoft.com/office/drawing/2014/main" id="{324688C9-ECBC-4DB0-8CE8-C4F6B9DDD09C}"/>
              </a:ext>
            </a:extLst>
          </p:cNvPr>
          <p:cNvPicPr>
            <a:picLocks noChangeAspect="1"/>
          </p:cNvPicPr>
          <p:nvPr/>
        </p:nvPicPr>
        <p:blipFill>
          <a:blip r:embed="rId7"/>
          <a:stretch>
            <a:fillRect/>
          </a:stretch>
        </p:blipFill>
        <p:spPr>
          <a:xfrm>
            <a:off x="807479" y="1233237"/>
            <a:ext cx="3532292" cy="2363694"/>
          </a:xfrm>
          <a:prstGeom prst="rect">
            <a:avLst/>
          </a:prstGeom>
          <a:scene3d>
            <a:camera prst="isometricRightUp"/>
            <a:lightRig rig="threePt" dir="t"/>
          </a:scene3d>
        </p:spPr>
      </p:pic>
      <p:sp>
        <p:nvSpPr>
          <p:cNvPr id="18" name="Arrow: Right 17">
            <a:extLst>
              <a:ext uri="{FF2B5EF4-FFF2-40B4-BE49-F238E27FC236}">
                <a16:creationId xmlns:a16="http://schemas.microsoft.com/office/drawing/2014/main" id="{7CEEFBA2-7C30-47EE-8AE4-5ECA97759578}"/>
              </a:ext>
            </a:extLst>
          </p:cNvPr>
          <p:cNvSpPr/>
          <p:nvPr/>
        </p:nvSpPr>
        <p:spPr>
          <a:xfrm>
            <a:off x="2395931" y="3278432"/>
            <a:ext cx="1058238" cy="636998"/>
          </a:xfrm>
          <a:prstGeom prst="rightArrow">
            <a:avLst/>
          </a:prstGeom>
          <a:solidFill>
            <a:schemeClr val="accent6">
              <a:lumMod val="20000"/>
              <a:lumOff val="80000"/>
            </a:schemeClr>
          </a:solidFill>
          <a:ln>
            <a:solidFill>
              <a:schemeClr val="accent6">
                <a:lumMod val="40000"/>
                <a:lumOff val="60000"/>
              </a:schemeClr>
            </a:solidFill>
          </a:ln>
          <a:effectLst>
            <a:outerShdw blurRad="50800" dist="38100" dir="8100000" algn="tr" rotWithShape="0">
              <a:prstClr val="black">
                <a:alpha val="40000"/>
              </a:prstClr>
            </a:outerShdw>
          </a:effectLst>
          <a:scene3d>
            <a:camera prst="isometricBottom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6E7CFE05-6F12-4A83-A281-47AF7E6C4FBE}"/>
              </a:ext>
            </a:extLst>
          </p:cNvPr>
          <p:cNvSpPr/>
          <p:nvPr/>
        </p:nvSpPr>
        <p:spPr>
          <a:xfrm>
            <a:off x="4721466" y="4232185"/>
            <a:ext cx="1058238" cy="636998"/>
          </a:xfrm>
          <a:prstGeom prst="rightArrow">
            <a:avLst/>
          </a:prstGeom>
          <a:solidFill>
            <a:schemeClr val="accent6">
              <a:lumMod val="20000"/>
              <a:lumOff val="80000"/>
            </a:schemeClr>
          </a:solidFill>
          <a:ln>
            <a:solidFill>
              <a:schemeClr val="accent6">
                <a:lumMod val="40000"/>
                <a:lumOff val="60000"/>
              </a:schemeClr>
            </a:solidFill>
          </a:ln>
          <a:effectLst>
            <a:outerShdw blurRad="50800" dist="38100" dir="8100000" algn="tr" rotWithShape="0">
              <a:prstClr val="black">
                <a:alpha val="40000"/>
              </a:prstClr>
            </a:outerShdw>
          </a:effectLst>
          <a:scene3d>
            <a:camera prst="isometricBottom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559959D-D621-48AA-8D41-610B8260C05B}"/>
              </a:ext>
            </a:extLst>
          </p:cNvPr>
          <p:cNvPicPr>
            <a:picLocks noChangeAspect="1"/>
          </p:cNvPicPr>
          <p:nvPr/>
        </p:nvPicPr>
        <p:blipFill>
          <a:blip r:embed="rId8"/>
          <a:stretch>
            <a:fillRect/>
          </a:stretch>
        </p:blipFill>
        <p:spPr>
          <a:xfrm>
            <a:off x="5188420" y="4106407"/>
            <a:ext cx="1640576" cy="1640576"/>
          </a:xfrm>
          <a:prstGeom prst="rect">
            <a:avLst/>
          </a:prstGeom>
          <a:scene3d>
            <a:camera prst="isometricRightUp"/>
            <a:lightRig rig="threePt" dir="t"/>
          </a:scene3d>
        </p:spPr>
      </p:pic>
      <p:pic>
        <p:nvPicPr>
          <p:cNvPr id="25" name="Picture 24">
            <a:extLst>
              <a:ext uri="{FF2B5EF4-FFF2-40B4-BE49-F238E27FC236}">
                <a16:creationId xmlns:a16="http://schemas.microsoft.com/office/drawing/2014/main" id="{42888F2D-F146-484B-A906-DF1DDFE13A0C}"/>
              </a:ext>
            </a:extLst>
          </p:cNvPr>
          <p:cNvPicPr>
            <a:picLocks noChangeAspect="1"/>
          </p:cNvPicPr>
          <p:nvPr/>
        </p:nvPicPr>
        <p:blipFill>
          <a:blip r:embed="rId9"/>
          <a:stretch>
            <a:fillRect/>
          </a:stretch>
        </p:blipFill>
        <p:spPr>
          <a:xfrm>
            <a:off x="-14807" y="55855"/>
            <a:ext cx="1181100" cy="2016221"/>
          </a:xfrm>
          <a:prstGeom prst="rect">
            <a:avLst/>
          </a:prstGeom>
          <a:ln>
            <a:solidFill>
              <a:schemeClr val="bg1">
                <a:lumMod val="85000"/>
              </a:schemeClr>
            </a:solidFill>
          </a:ln>
          <a:scene3d>
            <a:camera prst="isometricRightUp"/>
            <a:lightRig rig="threePt" dir="t"/>
          </a:scene3d>
        </p:spPr>
      </p:pic>
      <p:sp>
        <p:nvSpPr>
          <p:cNvPr id="26" name="Arrow: Right 25">
            <a:extLst>
              <a:ext uri="{FF2B5EF4-FFF2-40B4-BE49-F238E27FC236}">
                <a16:creationId xmlns:a16="http://schemas.microsoft.com/office/drawing/2014/main" id="{E6CD797B-5DA9-4932-9B9C-13E2090061C4}"/>
              </a:ext>
            </a:extLst>
          </p:cNvPr>
          <p:cNvSpPr/>
          <p:nvPr/>
        </p:nvSpPr>
        <p:spPr>
          <a:xfrm>
            <a:off x="563081" y="2136470"/>
            <a:ext cx="893695" cy="622432"/>
          </a:xfrm>
          <a:prstGeom prst="rightArrow">
            <a:avLst/>
          </a:prstGeom>
          <a:solidFill>
            <a:schemeClr val="accent6">
              <a:lumMod val="20000"/>
              <a:lumOff val="80000"/>
            </a:schemeClr>
          </a:solidFill>
          <a:ln>
            <a:solidFill>
              <a:schemeClr val="accent6">
                <a:lumMod val="40000"/>
                <a:lumOff val="60000"/>
              </a:schemeClr>
            </a:solidFill>
          </a:ln>
          <a:effectLst>
            <a:outerShdw blurRad="50800" dist="38100" dir="8100000" algn="tr" rotWithShape="0">
              <a:prstClr val="black">
                <a:alpha val="40000"/>
              </a:prstClr>
            </a:outerShdw>
          </a:effectLst>
          <a:scene3d>
            <a:camera prst="isometricBottom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5E20F689-BAE5-4ADB-AFEE-D98D82C70A7F}"/>
              </a:ext>
            </a:extLst>
          </p:cNvPr>
          <p:cNvPicPr>
            <a:picLocks noChangeAspect="1"/>
          </p:cNvPicPr>
          <p:nvPr/>
        </p:nvPicPr>
        <p:blipFill>
          <a:blip r:embed="rId10"/>
          <a:stretch>
            <a:fillRect/>
          </a:stretch>
        </p:blipFill>
        <p:spPr>
          <a:xfrm>
            <a:off x="-305290" y="1594493"/>
            <a:ext cx="2301027" cy="622432"/>
          </a:xfrm>
          <a:prstGeom prst="rect">
            <a:avLst/>
          </a:prstGeom>
          <a:scene3d>
            <a:camera prst="isometricRightUp"/>
            <a:lightRig rig="threePt" dir="t"/>
          </a:scene3d>
        </p:spPr>
      </p:pic>
      <p:pic>
        <p:nvPicPr>
          <p:cNvPr id="13" name="Picture 12">
            <a:extLst>
              <a:ext uri="{FF2B5EF4-FFF2-40B4-BE49-F238E27FC236}">
                <a16:creationId xmlns:a16="http://schemas.microsoft.com/office/drawing/2014/main" id="{E72CAED8-212F-45FD-931E-3D92C7289EE6}"/>
              </a:ext>
            </a:extLst>
          </p:cNvPr>
          <p:cNvPicPr>
            <a:picLocks noChangeAspect="1"/>
          </p:cNvPicPr>
          <p:nvPr/>
        </p:nvPicPr>
        <p:blipFill>
          <a:blip r:embed="rId11"/>
          <a:stretch>
            <a:fillRect/>
          </a:stretch>
        </p:blipFill>
        <p:spPr>
          <a:xfrm>
            <a:off x="2343352" y="1942137"/>
            <a:ext cx="5073946" cy="2652910"/>
          </a:xfrm>
          <a:prstGeom prst="rect">
            <a:avLst/>
          </a:prstGeom>
          <a:scene3d>
            <a:camera prst="isometricRightUp"/>
            <a:lightRig rig="threePt" dir="t"/>
          </a:scene3d>
        </p:spPr>
      </p:pic>
      <p:sp>
        <p:nvSpPr>
          <p:cNvPr id="33" name="Title 4">
            <a:extLst>
              <a:ext uri="{FF2B5EF4-FFF2-40B4-BE49-F238E27FC236}">
                <a16:creationId xmlns:a16="http://schemas.microsoft.com/office/drawing/2014/main" id="{85321D08-CF3C-42A3-8282-5E64B0C7EB08}"/>
              </a:ext>
            </a:extLst>
          </p:cNvPr>
          <p:cNvSpPr txBox="1">
            <a:spLocks/>
          </p:cNvSpPr>
          <p:nvPr/>
        </p:nvSpPr>
        <p:spPr>
          <a:xfrm>
            <a:off x="6975180" y="30598"/>
            <a:ext cx="5216820" cy="598041"/>
          </a:xfrm>
          <a:prstGeom prst="rect">
            <a:avLst/>
          </a:prstGeom>
          <a:ln>
            <a:solidFill>
              <a:schemeClr val="accent6"/>
            </a:solidFill>
          </a:ln>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3200" dirty="0"/>
              <a:t>Early Wildfire Image Classification</a:t>
            </a:r>
            <a:br>
              <a:rPr lang="en-US" sz="3200" dirty="0"/>
            </a:br>
            <a:r>
              <a:rPr lang="en-US" sz="2000" dirty="0"/>
              <a:t>Convolutional Neural Network </a:t>
            </a:r>
          </a:p>
        </p:txBody>
      </p:sp>
      <p:sp>
        <p:nvSpPr>
          <p:cNvPr id="35" name="TextBox 34">
            <a:extLst>
              <a:ext uri="{FF2B5EF4-FFF2-40B4-BE49-F238E27FC236}">
                <a16:creationId xmlns:a16="http://schemas.microsoft.com/office/drawing/2014/main" id="{A65F9FC0-B9E5-443F-A08D-41C82A17628A}"/>
              </a:ext>
            </a:extLst>
          </p:cNvPr>
          <p:cNvSpPr txBox="1"/>
          <p:nvPr/>
        </p:nvSpPr>
        <p:spPr>
          <a:xfrm>
            <a:off x="11249025" y="5531539"/>
            <a:ext cx="590550" cy="215444"/>
          </a:xfrm>
          <a:prstGeom prst="rect">
            <a:avLst/>
          </a:prstGeom>
          <a:solidFill>
            <a:schemeClr val="bg1"/>
          </a:solidFill>
        </p:spPr>
        <p:txBody>
          <a:bodyPr wrap="square" rtlCol="0">
            <a:spAutoFit/>
          </a:bodyPr>
          <a:lstStyle/>
          <a:p>
            <a:r>
              <a:rPr lang="en-US" sz="800" b="1" dirty="0">
                <a:solidFill>
                  <a:srgbClr val="0070C0"/>
                </a:solidFill>
              </a:rPr>
              <a:t>SIGMOID</a:t>
            </a:r>
          </a:p>
        </p:txBody>
      </p:sp>
      <p:sp>
        <p:nvSpPr>
          <p:cNvPr id="39" name="Rectangle 38">
            <a:extLst>
              <a:ext uri="{FF2B5EF4-FFF2-40B4-BE49-F238E27FC236}">
                <a16:creationId xmlns:a16="http://schemas.microsoft.com/office/drawing/2014/main" id="{8C96F3FC-A124-4998-98BE-2F50DE147E51}"/>
              </a:ext>
            </a:extLst>
          </p:cNvPr>
          <p:cNvSpPr/>
          <p:nvPr/>
        </p:nvSpPr>
        <p:spPr>
          <a:xfrm>
            <a:off x="11452609" y="4402528"/>
            <a:ext cx="503961" cy="990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0DB40F3-FB2F-4D6C-B20A-F4766BF8C533}"/>
              </a:ext>
            </a:extLst>
          </p:cNvPr>
          <p:cNvSpPr txBox="1"/>
          <p:nvPr/>
        </p:nvSpPr>
        <p:spPr>
          <a:xfrm>
            <a:off x="11435072" y="4371174"/>
            <a:ext cx="654051" cy="246221"/>
          </a:xfrm>
          <a:prstGeom prst="rect">
            <a:avLst/>
          </a:prstGeom>
          <a:solidFill>
            <a:schemeClr val="bg1"/>
          </a:solidFill>
        </p:spPr>
        <p:txBody>
          <a:bodyPr wrap="square" rtlCol="0">
            <a:spAutoFit/>
          </a:bodyPr>
          <a:lstStyle/>
          <a:p>
            <a:r>
              <a:rPr lang="en-US" sz="1000" b="1" dirty="0">
                <a:solidFill>
                  <a:schemeClr val="accent5">
                    <a:lumMod val="50000"/>
                  </a:schemeClr>
                </a:solidFill>
                <a:sym typeface="Wingdings" panose="05000000000000000000" pitchFamily="2" charset="2"/>
              </a:rPr>
              <a:t>SMOKE</a:t>
            </a:r>
            <a:endParaRPr lang="en-US" sz="1000" b="1" dirty="0">
              <a:solidFill>
                <a:schemeClr val="accent5">
                  <a:lumMod val="50000"/>
                </a:schemeClr>
              </a:solidFill>
            </a:endParaRPr>
          </a:p>
        </p:txBody>
      </p:sp>
      <p:sp>
        <p:nvSpPr>
          <p:cNvPr id="38" name="TextBox 37">
            <a:extLst>
              <a:ext uri="{FF2B5EF4-FFF2-40B4-BE49-F238E27FC236}">
                <a16:creationId xmlns:a16="http://schemas.microsoft.com/office/drawing/2014/main" id="{D116C0B4-B67F-4A2F-AA01-A097575EA30E}"/>
              </a:ext>
            </a:extLst>
          </p:cNvPr>
          <p:cNvSpPr txBox="1"/>
          <p:nvPr/>
        </p:nvSpPr>
        <p:spPr>
          <a:xfrm>
            <a:off x="11447819" y="4769914"/>
            <a:ext cx="590551" cy="400110"/>
          </a:xfrm>
          <a:prstGeom prst="rect">
            <a:avLst/>
          </a:prstGeom>
          <a:solidFill>
            <a:schemeClr val="bg1"/>
          </a:solidFill>
        </p:spPr>
        <p:txBody>
          <a:bodyPr wrap="square" rtlCol="0">
            <a:spAutoFit/>
          </a:bodyPr>
          <a:lstStyle/>
          <a:p>
            <a:r>
              <a:rPr lang="en-US" sz="1000" b="1" dirty="0">
                <a:solidFill>
                  <a:schemeClr val="accent5">
                    <a:lumMod val="50000"/>
                  </a:schemeClr>
                </a:solidFill>
              </a:rPr>
              <a:t>NO </a:t>
            </a:r>
          </a:p>
          <a:p>
            <a:r>
              <a:rPr lang="en-US" sz="1000" b="1" dirty="0">
                <a:solidFill>
                  <a:schemeClr val="accent5">
                    <a:lumMod val="50000"/>
                  </a:schemeClr>
                </a:solidFill>
              </a:rPr>
              <a:t>SMOKE</a:t>
            </a:r>
          </a:p>
        </p:txBody>
      </p:sp>
      <p:sp>
        <p:nvSpPr>
          <p:cNvPr id="19" name="TextBox 18">
            <a:extLst>
              <a:ext uri="{FF2B5EF4-FFF2-40B4-BE49-F238E27FC236}">
                <a16:creationId xmlns:a16="http://schemas.microsoft.com/office/drawing/2014/main" id="{D39AA666-331F-41F4-8518-3B6CCB0086E3}"/>
              </a:ext>
            </a:extLst>
          </p:cNvPr>
          <p:cNvSpPr txBox="1"/>
          <p:nvPr/>
        </p:nvSpPr>
        <p:spPr>
          <a:xfrm>
            <a:off x="7551804" y="6052972"/>
            <a:ext cx="1799585" cy="215444"/>
          </a:xfrm>
          <a:prstGeom prst="rect">
            <a:avLst/>
          </a:prstGeom>
          <a:solidFill>
            <a:schemeClr val="bg1"/>
          </a:solidFill>
        </p:spPr>
        <p:txBody>
          <a:bodyPr wrap="square" rtlCol="0">
            <a:spAutoFit/>
          </a:bodyPr>
          <a:lstStyle/>
          <a:p>
            <a:r>
              <a:rPr lang="en-US" sz="800" b="1" dirty="0">
                <a:solidFill>
                  <a:srgbClr val="0070C0"/>
                </a:solidFill>
              </a:rPr>
              <a:t>(FILTER, DETECT, CONDENSE)</a:t>
            </a:r>
          </a:p>
        </p:txBody>
      </p:sp>
      <p:sp>
        <p:nvSpPr>
          <p:cNvPr id="2" name="TextBox 1">
            <a:extLst>
              <a:ext uri="{FF2B5EF4-FFF2-40B4-BE49-F238E27FC236}">
                <a16:creationId xmlns:a16="http://schemas.microsoft.com/office/drawing/2014/main" id="{EB9EE492-957B-44B5-9B78-4E502523249A}"/>
              </a:ext>
            </a:extLst>
          </p:cNvPr>
          <p:cNvSpPr txBox="1"/>
          <p:nvPr/>
        </p:nvSpPr>
        <p:spPr>
          <a:xfrm>
            <a:off x="97853" y="4106407"/>
            <a:ext cx="2003460" cy="646331"/>
          </a:xfrm>
          <a:prstGeom prst="rect">
            <a:avLst/>
          </a:prstGeom>
          <a:noFill/>
        </p:spPr>
        <p:txBody>
          <a:bodyPr wrap="square" rtlCol="0">
            <a:spAutoFit/>
          </a:bodyPr>
          <a:lstStyle/>
          <a:p>
            <a:pPr algn="ctr"/>
            <a:r>
              <a:rPr lang="en-US" dirty="0"/>
              <a:t>Full 3072 x 2048</a:t>
            </a:r>
          </a:p>
          <a:p>
            <a:pPr algn="ctr"/>
            <a:r>
              <a:rPr lang="en-US" dirty="0"/>
              <a:t> pixel image</a:t>
            </a:r>
          </a:p>
        </p:txBody>
      </p:sp>
      <p:sp>
        <p:nvSpPr>
          <p:cNvPr id="21" name="TextBox 20">
            <a:extLst>
              <a:ext uri="{FF2B5EF4-FFF2-40B4-BE49-F238E27FC236}">
                <a16:creationId xmlns:a16="http://schemas.microsoft.com/office/drawing/2014/main" id="{56C0888C-0678-4DC9-9690-CD442DF0F50E}"/>
              </a:ext>
            </a:extLst>
          </p:cNvPr>
          <p:cNvSpPr txBox="1"/>
          <p:nvPr/>
        </p:nvSpPr>
        <p:spPr>
          <a:xfrm>
            <a:off x="4461889" y="5872761"/>
            <a:ext cx="2003460" cy="646331"/>
          </a:xfrm>
          <a:prstGeom prst="rect">
            <a:avLst/>
          </a:prstGeom>
          <a:noFill/>
        </p:spPr>
        <p:txBody>
          <a:bodyPr wrap="square" rtlCol="0">
            <a:spAutoFit/>
          </a:bodyPr>
          <a:lstStyle/>
          <a:p>
            <a:pPr algn="ctr"/>
            <a:r>
              <a:rPr lang="en-US" dirty="0"/>
              <a:t>299 x 299</a:t>
            </a:r>
          </a:p>
          <a:p>
            <a:pPr algn="ctr"/>
            <a:r>
              <a:rPr lang="en-US" dirty="0"/>
              <a:t> pixel sub image</a:t>
            </a:r>
          </a:p>
        </p:txBody>
      </p:sp>
      <p:pic>
        <p:nvPicPr>
          <p:cNvPr id="22" name="Picture 21" descr="Shape&#10;&#10;Description automatically generated">
            <a:extLst>
              <a:ext uri="{FF2B5EF4-FFF2-40B4-BE49-F238E27FC236}">
                <a16:creationId xmlns:a16="http://schemas.microsoft.com/office/drawing/2014/main" id="{DA2C0CB7-156C-4BC6-9FE9-B9E86C1E9F1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59373" y="2720909"/>
            <a:ext cx="1426326" cy="1375773"/>
          </a:xfrm>
          <a:prstGeom prst="rect">
            <a:avLst/>
          </a:prstGeom>
        </p:spPr>
      </p:pic>
      <p:sp>
        <p:nvSpPr>
          <p:cNvPr id="23" name="TextBox 22">
            <a:extLst>
              <a:ext uri="{FF2B5EF4-FFF2-40B4-BE49-F238E27FC236}">
                <a16:creationId xmlns:a16="http://schemas.microsoft.com/office/drawing/2014/main" id="{D917DDB8-BBEC-40E4-A961-5D629EB773DC}"/>
              </a:ext>
            </a:extLst>
          </p:cNvPr>
          <p:cNvSpPr txBox="1"/>
          <p:nvPr/>
        </p:nvSpPr>
        <p:spPr>
          <a:xfrm>
            <a:off x="1923320" y="5423817"/>
            <a:ext cx="2003460" cy="646331"/>
          </a:xfrm>
          <a:prstGeom prst="rect">
            <a:avLst/>
          </a:prstGeom>
          <a:noFill/>
        </p:spPr>
        <p:txBody>
          <a:bodyPr wrap="square" rtlCol="0">
            <a:spAutoFit/>
          </a:bodyPr>
          <a:lstStyle/>
          <a:p>
            <a:pPr algn="ctr"/>
            <a:r>
              <a:rPr lang="en-US" dirty="0"/>
              <a:t>~70 299 x 299</a:t>
            </a:r>
          </a:p>
          <a:p>
            <a:pPr algn="ctr"/>
            <a:r>
              <a:rPr lang="en-US" dirty="0"/>
              <a:t> sub images</a:t>
            </a:r>
          </a:p>
        </p:txBody>
      </p:sp>
      <p:pic>
        <p:nvPicPr>
          <p:cNvPr id="6" name="Audio 5">
            <a:hlinkClick r:id="" action="ppaction://media"/>
            <a:extLst>
              <a:ext uri="{FF2B5EF4-FFF2-40B4-BE49-F238E27FC236}">
                <a16:creationId xmlns:a16="http://schemas.microsoft.com/office/drawing/2014/main" id="{D4E37941-72EE-4D3B-B129-32BFDD4D428F}"/>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02042049"/>
      </p:ext>
    </p:extLst>
  </p:cSld>
  <p:clrMapOvr>
    <a:masterClrMapping/>
  </p:clrMapOvr>
  <mc:AlternateContent xmlns:mc="http://schemas.openxmlformats.org/markup-compatibility/2006">
    <mc:Choice xmlns:p14="http://schemas.microsoft.com/office/powerpoint/2010/main" Requires="p14">
      <p:transition spd="slow" p14:dur="2000" advTm="34584"/>
    </mc:Choice>
    <mc:Fallback>
      <p:transition spd="slow" advTm="34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C216CC-6C49-416D-91AD-AF7C07A075CC}"/>
              </a:ext>
            </a:extLst>
          </p:cNvPr>
          <p:cNvPicPr>
            <a:picLocks noChangeAspect="1"/>
          </p:cNvPicPr>
          <p:nvPr/>
        </p:nvPicPr>
        <p:blipFill>
          <a:blip r:embed="rId5"/>
          <a:stretch>
            <a:fillRect/>
          </a:stretch>
        </p:blipFill>
        <p:spPr>
          <a:xfrm>
            <a:off x="101292" y="587229"/>
            <a:ext cx="11989416" cy="5683542"/>
          </a:xfrm>
          <a:prstGeom prst="rect">
            <a:avLst/>
          </a:prstGeom>
        </p:spPr>
      </p:pic>
      <p:pic>
        <p:nvPicPr>
          <p:cNvPr id="5" name="Picture 4">
            <a:extLst>
              <a:ext uri="{FF2B5EF4-FFF2-40B4-BE49-F238E27FC236}">
                <a16:creationId xmlns:a16="http://schemas.microsoft.com/office/drawing/2014/main" id="{810400D1-EECB-4F63-AA52-ED3588B93DC2}"/>
              </a:ext>
            </a:extLst>
          </p:cNvPr>
          <p:cNvPicPr>
            <a:picLocks noChangeAspect="1"/>
          </p:cNvPicPr>
          <p:nvPr/>
        </p:nvPicPr>
        <p:blipFill>
          <a:blip r:embed="rId6"/>
          <a:stretch>
            <a:fillRect/>
          </a:stretch>
        </p:blipFill>
        <p:spPr>
          <a:xfrm>
            <a:off x="2678879" y="2113037"/>
            <a:ext cx="7611015" cy="4744963"/>
          </a:xfrm>
          <a:prstGeom prst="rect">
            <a:avLst/>
          </a:prstGeom>
        </p:spPr>
      </p:pic>
      <p:pic>
        <p:nvPicPr>
          <p:cNvPr id="4" name="Audio 3">
            <a:hlinkClick r:id="" action="ppaction://media"/>
            <a:extLst>
              <a:ext uri="{FF2B5EF4-FFF2-40B4-BE49-F238E27FC236}">
                <a16:creationId xmlns:a16="http://schemas.microsoft.com/office/drawing/2014/main" id="{57D18384-8F5D-4DBC-83AC-D8C4533E59B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34324384"/>
      </p:ext>
    </p:extLst>
  </p:cSld>
  <p:clrMapOvr>
    <a:masterClrMapping/>
  </p:clrMapOvr>
  <mc:AlternateContent xmlns:mc="http://schemas.openxmlformats.org/markup-compatibility/2006">
    <mc:Choice xmlns:p14="http://schemas.microsoft.com/office/powerpoint/2010/main" Requires="p14">
      <p:transition spd="slow" p14:dur="2000" advTm="15102"/>
    </mc:Choice>
    <mc:Fallback>
      <p:transition spd="slow" advTm="15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E18D47-1F39-4F29-8B7D-E4E0895BD225}"/>
              </a:ext>
            </a:extLst>
          </p:cNvPr>
          <p:cNvPicPr/>
          <p:nvPr/>
        </p:nvPicPr>
        <p:blipFill>
          <a:blip r:embed="rId5"/>
          <a:stretch>
            <a:fillRect/>
          </a:stretch>
        </p:blipFill>
        <p:spPr>
          <a:xfrm>
            <a:off x="0" y="2956940"/>
            <a:ext cx="5120916" cy="3654510"/>
          </a:xfrm>
          <a:prstGeom prst="rect">
            <a:avLst/>
          </a:prstGeom>
        </p:spPr>
      </p:pic>
      <p:sp>
        <p:nvSpPr>
          <p:cNvPr id="6" name="TextBox 5">
            <a:extLst>
              <a:ext uri="{FF2B5EF4-FFF2-40B4-BE49-F238E27FC236}">
                <a16:creationId xmlns:a16="http://schemas.microsoft.com/office/drawing/2014/main" id="{784542A8-F53E-48E0-BDEB-A0DF2547F7E4}"/>
              </a:ext>
            </a:extLst>
          </p:cNvPr>
          <p:cNvSpPr txBox="1"/>
          <p:nvPr/>
        </p:nvSpPr>
        <p:spPr>
          <a:xfrm>
            <a:off x="1522281" y="2587608"/>
            <a:ext cx="3025302" cy="369332"/>
          </a:xfrm>
          <a:prstGeom prst="rect">
            <a:avLst/>
          </a:prstGeom>
          <a:noFill/>
        </p:spPr>
        <p:txBody>
          <a:bodyPr wrap="square" rtlCol="0">
            <a:spAutoFit/>
          </a:bodyPr>
          <a:lstStyle/>
          <a:p>
            <a:r>
              <a:rPr lang="en-US" dirty="0"/>
              <a:t>Confusion Matrix</a:t>
            </a:r>
          </a:p>
        </p:txBody>
      </p:sp>
      <p:sp>
        <p:nvSpPr>
          <p:cNvPr id="7" name="Title 4">
            <a:extLst>
              <a:ext uri="{FF2B5EF4-FFF2-40B4-BE49-F238E27FC236}">
                <a16:creationId xmlns:a16="http://schemas.microsoft.com/office/drawing/2014/main" id="{2BB2DFCC-62E9-491B-B752-68A68F8A2961}"/>
              </a:ext>
            </a:extLst>
          </p:cNvPr>
          <p:cNvSpPr txBox="1">
            <a:spLocks/>
          </p:cNvSpPr>
          <p:nvPr/>
        </p:nvSpPr>
        <p:spPr>
          <a:xfrm>
            <a:off x="6975180" y="30598"/>
            <a:ext cx="5216820" cy="740584"/>
          </a:xfrm>
          <a:prstGeom prst="rect">
            <a:avLst/>
          </a:prstGeom>
          <a:ln>
            <a:solidFill>
              <a:schemeClr val="accent6"/>
            </a:solid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3200" dirty="0"/>
              <a:t>Results &amp; Next Steps</a:t>
            </a:r>
          </a:p>
        </p:txBody>
      </p:sp>
      <p:sp>
        <p:nvSpPr>
          <p:cNvPr id="4" name="TextBox 3">
            <a:extLst>
              <a:ext uri="{FF2B5EF4-FFF2-40B4-BE49-F238E27FC236}">
                <a16:creationId xmlns:a16="http://schemas.microsoft.com/office/drawing/2014/main" id="{4E9090CF-D27E-46C9-8D24-5BD48F7023E4}"/>
              </a:ext>
            </a:extLst>
          </p:cNvPr>
          <p:cNvSpPr txBox="1"/>
          <p:nvPr/>
        </p:nvSpPr>
        <p:spPr>
          <a:xfrm>
            <a:off x="208791" y="991171"/>
            <a:ext cx="3871609" cy="1477328"/>
          </a:xfrm>
          <a:prstGeom prst="rect">
            <a:avLst/>
          </a:prstGeom>
          <a:solidFill>
            <a:srgbClr val="FFFFFF"/>
          </a:solidFill>
          <a:ln w="28575">
            <a:noFill/>
          </a:ln>
        </p:spPr>
        <p:txBody>
          <a:bodyPr wrap="square" rtlCol="0">
            <a:spAutoFit/>
          </a:bodyPr>
          <a:lstStyle/>
          <a:p>
            <a:pPr marL="285750" indent="-285750">
              <a:buFont typeface="Arial" panose="020B0604020202020204" pitchFamily="34" charset="0"/>
              <a:buChar char="•"/>
            </a:pPr>
            <a:r>
              <a:rPr lang="en-US" dirty="0"/>
              <a:t>True Accuracy </a:t>
            </a:r>
            <a:r>
              <a:rPr lang="en-US" b="1" dirty="0">
                <a:solidFill>
                  <a:schemeClr val="accent5">
                    <a:lumMod val="75000"/>
                  </a:schemeClr>
                </a:solidFill>
              </a:rPr>
              <a:t>94.66%</a:t>
            </a:r>
          </a:p>
          <a:p>
            <a:pPr marL="285750" indent="-285750">
              <a:buFont typeface="Arial" panose="020B0604020202020204" pitchFamily="34" charset="0"/>
              <a:buChar char="•"/>
            </a:pPr>
            <a:r>
              <a:rPr lang="en-US" dirty="0"/>
              <a:t>True Positives:  49.63%</a:t>
            </a:r>
          </a:p>
          <a:p>
            <a:pPr marL="285750" indent="-285750">
              <a:buFont typeface="Arial" panose="020B0604020202020204" pitchFamily="34" charset="0"/>
              <a:buChar char="•"/>
            </a:pPr>
            <a:r>
              <a:rPr lang="en-US" dirty="0"/>
              <a:t>True Negatives: 45.03%</a:t>
            </a:r>
          </a:p>
          <a:p>
            <a:pPr marL="285750" indent="-285750">
              <a:buFont typeface="Arial" panose="020B0604020202020204" pitchFamily="34" charset="0"/>
              <a:buChar char="•"/>
            </a:pPr>
            <a:r>
              <a:rPr lang="en-US" dirty="0"/>
              <a:t>False Positives:  </a:t>
            </a:r>
            <a:r>
              <a:rPr lang="en-US" b="1" dirty="0">
                <a:solidFill>
                  <a:srgbClr val="C00000"/>
                </a:solidFill>
              </a:rPr>
              <a:t>4.97%</a:t>
            </a:r>
          </a:p>
          <a:p>
            <a:pPr marL="285750" indent="-285750">
              <a:buFont typeface="Arial" panose="020B0604020202020204" pitchFamily="34" charset="0"/>
              <a:buChar char="•"/>
            </a:pPr>
            <a:r>
              <a:rPr lang="en-US" dirty="0"/>
              <a:t>False Negatives: </a:t>
            </a:r>
            <a:r>
              <a:rPr lang="en-US" b="1" dirty="0">
                <a:solidFill>
                  <a:srgbClr val="00B050"/>
                </a:solidFill>
              </a:rPr>
              <a:t>0.37%</a:t>
            </a:r>
          </a:p>
        </p:txBody>
      </p:sp>
      <p:sp>
        <p:nvSpPr>
          <p:cNvPr id="10" name="TextBox 9">
            <a:extLst>
              <a:ext uri="{FF2B5EF4-FFF2-40B4-BE49-F238E27FC236}">
                <a16:creationId xmlns:a16="http://schemas.microsoft.com/office/drawing/2014/main" id="{5EFBCADC-43CA-4309-BA0B-0D36F245FB5E}"/>
              </a:ext>
            </a:extLst>
          </p:cNvPr>
          <p:cNvSpPr txBox="1"/>
          <p:nvPr/>
        </p:nvSpPr>
        <p:spPr>
          <a:xfrm>
            <a:off x="5602681" y="1775249"/>
            <a:ext cx="6268209" cy="3385542"/>
          </a:xfrm>
          <a:prstGeom prst="rect">
            <a:avLst/>
          </a:prstGeom>
          <a:noFill/>
          <a:ln>
            <a:solidFill>
              <a:srgbClr val="00B050"/>
            </a:solidFill>
          </a:ln>
        </p:spPr>
        <p:txBody>
          <a:bodyPr wrap="square" rtlCol="0">
            <a:spAutoFit/>
          </a:bodyPr>
          <a:lstStyle/>
          <a:p>
            <a:pPr marL="285750" indent="-285750">
              <a:buFont typeface="Arial" panose="020B0604020202020204" pitchFamily="34" charset="0"/>
              <a:buChar char="•"/>
            </a:pPr>
            <a:r>
              <a:rPr lang="en-US" sz="2000" dirty="0">
                <a:latin typeface="+mj-lt"/>
              </a:rPr>
              <a:t>The results clearly demonstrate that the technology could be used effectively for early detection of wildfires.</a:t>
            </a:r>
          </a:p>
          <a:p>
            <a:pPr marL="742950" lvl="1" indent="-285750">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In densely populated California, most fires are reported within 15 minutes of ignition. Detecting a fire 10 minutes earlier can make a huge difference in terms of the potential destructiveness of that fire! </a:t>
            </a:r>
          </a:p>
          <a:p>
            <a:pPr marL="1200150" lvl="2" indent="-285750">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Wildfires have a rapid forward rate of spread (FROS) when burning through dense, uninterrupted fuels – they can move as fast as 6mph in forests and 14 mph in grasslands.</a:t>
            </a:r>
          </a:p>
          <a:p>
            <a:pPr marL="285750" indent="-285750">
              <a:buFont typeface="Arial" panose="020B0604020202020204" pitchFamily="34" charset="0"/>
              <a:buChar char="•"/>
            </a:pPr>
            <a:r>
              <a:rPr lang="en-US" dirty="0">
                <a:latin typeface="+mj-lt"/>
              </a:rPr>
              <a:t>I plan to train a new version of the neural net in the near future with a dataset of 35,000 images expressly created to improve the false positive rate.</a:t>
            </a:r>
          </a:p>
        </p:txBody>
      </p:sp>
      <p:pic>
        <p:nvPicPr>
          <p:cNvPr id="3" name="Audio 2">
            <a:hlinkClick r:id="" action="ppaction://media"/>
            <a:extLst>
              <a:ext uri="{FF2B5EF4-FFF2-40B4-BE49-F238E27FC236}">
                <a16:creationId xmlns:a16="http://schemas.microsoft.com/office/drawing/2014/main" id="{8848E2B3-6E39-44E2-ADDA-FF4F255C46A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54860726"/>
      </p:ext>
    </p:extLst>
  </p:cSld>
  <p:clrMapOvr>
    <a:masterClrMapping/>
  </p:clrMapOvr>
  <mc:AlternateContent xmlns:mc="http://schemas.openxmlformats.org/markup-compatibility/2006">
    <mc:Choice xmlns:p14="http://schemas.microsoft.com/office/powerpoint/2010/main" Requires="p14">
      <p:transition spd="slow" p14:dur="2000" advTm="27595"/>
    </mc:Choice>
    <mc:Fallback>
      <p:transition spd="slow" advTm="27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Custom 25">
      <a:dk1>
        <a:srgbClr val="3F3F3F"/>
      </a:dk1>
      <a:lt1>
        <a:srgbClr val="FFFFFF"/>
      </a:lt1>
      <a:dk2>
        <a:srgbClr val="000000"/>
      </a:dk2>
      <a:lt2>
        <a:srgbClr val="A5A5A5"/>
      </a:lt2>
      <a:accent1>
        <a:srgbClr val="00194C"/>
      </a:accent1>
      <a:accent2>
        <a:srgbClr val="EAB200"/>
      </a:accent2>
      <a:accent3>
        <a:srgbClr val="DDDDDD"/>
      </a:accent3>
      <a:accent4>
        <a:srgbClr val="954F72"/>
      </a:accent4>
      <a:accent5>
        <a:srgbClr val="00843B"/>
      </a:accent5>
      <a:accent6>
        <a:srgbClr val="014067"/>
      </a:accent6>
      <a:hlink>
        <a:srgbClr val="00194C"/>
      </a:hlink>
      <a:folHlink>
        <a:srgbClr val="954F72"/>
      </a:folHlink>
    </a:clrScheme>
    <a:fontScheme name="Custom 28">
      <a:majorFont>
        <a:latin typeface="Gill Sans MT"/>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78646930_Travel presentation_AAS_v4" id="{69A0B7D3-DFC2-4DF4-94EE-39D7101E6D25}" vid="{C2C8F544-DED4-470E-87EA-91DC811D31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2A67AA4-7A39-4D54-84CA-5821BEF7F79E}">
  <ds:schemaRefs>
    <ds:schemaRef ds:uri="http://schemas.microsoft.com/sharepoint/v3/contenttype/forms"/>
  </ds:schemaRefs>
</ds:datastoreItem>
</file>

<file path=customXml/itemProps2.xml><?xml version="1.0" encoding="utf-8"?>
<ds:datastoreItem xmlns:ds="http://schemas.openxmlformats.org/officeDocument/2006/customXml" ds:itemID="{CFE2D894-9887-4C6E-B664-EB7E082F34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DE6D2A-0A40-4DAB-B8AE-656243D6AB33}">
  <ds:schemaRefs>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purl.org/dc/terms/"/>
    <ds:schemaRef ds:uri="http://www.w3.org/XML/1998/namespace"/>
    <ds:schemaRef ds:uri="http://schemas.openxmlformats.org/package/2006/metadata/core-properties"/>
    <ds:schemaRef ds:uri="16c05727-aa75-4e4a-9b5f-8a80a1165891"/>
    <ds:schemaRef ds:uri="71af3243-3dd4-4a8d-8c0d-dd76da1f02a5"/>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2862</TotalTime>
  <Words>950</Words>
  <Application>Microsoft Office PowerPoint</Application>
  <PresentationFormat>Widescreen</PresentationFormat>
  <Paragraphs>58</Paragraphs>
  <Slides>7</Slides>
  <Notes>7</Notes>
  <HiddenSlides>0</HiddenSlides>
  <MMClips>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Calibri</vt:lpstr>
      <vt:lpstr>Calibri Light</vt:lpstr>
      <vt:lpstr>Gill Sans MT</vt:lpstr>
      <vt:lpstr>Gill Sans Nova Light</vt:lpstr>
      <vt:lpstr>Helvetica Light</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WILDFIRE DETECTION</dc:title>
  <dc:creator>Margaret Thorpe</dc:creator>
  <cp:lastModifiedBy>Margaret Thorpe</cp:lastModifiedBy>
  <cp:revision>181</cp:revision>
  <dcterms:created xsi:type="dcterms:W3CDTF">2021-06-03T21:39:19Z</dcterms:created>
  <dcterms:modified xsi:type="dcterms:W3CDTF">2021-07-08T00:48:07Z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